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7" r:id="rId4"/>
    <p:sldId id="259" r:id="rId5"/>
    <p:sldId id="279" r:id="rId6"/>
    <p:sldId id="280" r:id="rId7"/>
    <p:sldId id="258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02" r:id="rId26"/>
    <p:sldId id="298" r:id="rId27"/>
    <p:sldId id="299" r:id="rId28"/>
    <p:sldId id="300" r:id="rId29"/>
    <p:sldId id="301" r:id="rId30"/>
    <p:sldId id="276" r:id="rId31"/>
    <p:sldId id="274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 snapToObjects="1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AA01-D6BE-FE43-ADE8-35D2F231B87C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C3BFB-2E46-2B46-BDC2-D26306CC33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80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837D6-78F3-6E4B-AC3F-586EC821D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ABD16C-096F-1945-869E-7318AABA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043E5C-D473-1644-A9B7-F0009A86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3F57-0481-E54E-AC6F-6B27D9A5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4CDEB-3898-C143-AF5B-D99FB42E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5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5FF42-C968-8040-812B-8A75C28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0795C2-7756-D944-B223-2C6A5ED0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5DA30B-F45A-8243-975A-3A08308E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C177C2-AB34-0042-838F-6CDCF23B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43C453-6542-8F4F-9E7F-755D43E3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93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EE6D1ED-EAD2-A64F-8D6D-A6B52057A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C19C16-7CDD-6C40-AEAF-4921FADB8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1F4614-FDA6-5745-B1E9-2A6ED069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DE6D62-650D-7947-B073-772A6B0F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77B4F2-90E2-A94E-85F4-696295DA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36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BC9F-675E-DE4D-9E0B-3D753C74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D0B4C9-21BD-8640-B0AE-6A077511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69BA6A-6DD4-4C46-9D25-F0E59D5E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AA8EC2-7578-EB4C-BD3B-23103E8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09C2B-293E-1F4A-94DA-862AF747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35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CF293F-2A5B-344F-AF7B-4C20F342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F99B75-7017-BE4B-B1B7-9FA90D86C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A72417-6C0E-2543-9431-8A811C55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AD4635-D9D8-1E47-9001-C55DD51E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7054A-CE9B-AA48-8A8D-E2F44503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91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E3FE7-2CDD-2A48-BF6A-0DAE32F1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4AD046-E781-F74A-9112-E202AE263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5ECA04-0305-8E46-BD9C-5D5B92614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B2438-977D-C648-A13E-48FA6D97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D36C4C-D6B2-E24E-A573-7DE5EDDE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22205-A4C4-3747-A2C6-FD382C77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03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8DC10-0347-414D-A27A-A81128C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7F91ED-E92D-2D49-B3A5-F321B608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1006BC-86EA-8F4C-AE31-8940BCEF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7A97F9-40D8-5E46-80F6-EDAE74D88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DBE2FD-D252-B348-9018-9B3EA60BD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1E60F40-E5B9-4442-B955-F8E3E228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E9407C-C7EB-6E43-864E-833DC47D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F58C9C6-B98B-2A4D-932D-73FF2E9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0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C1D3C-9609-1643-B9B8-1D5E6E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FB57AA-0DE2-EC44-B213-84827C6C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13FE6D-4EAD-674D-A874-AC7C4DD2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91735E-6377-6846-BA8B-68111C74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340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6EDDE5E-F41A-F242-88EE-A3EA68D7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B04CFED-1FB8-5948-B253-7156F765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9342-C43B-EB4C-93A7-ABAA272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34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A0325-E3DE-764D-A9DA-03445E41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D113C-524F-104B-AB0F-3B3B5C69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D5934-7A06-CE45-8FB9-7F744D3D9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243E4C-40BA-C348-9BA6-50A6521C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4D2336-3226-D54B-AC23-E39E582A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5DF559-3D29-0548-9F2B-6C79C745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94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FED5A-D356-184E-9234-AB1C51FA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3FB63D-A495-5848-8DA5-D2C1B6C0F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95AE10-4A41-8D4D-B86C-5B9319EB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14D237-0148-AB4D-92DD-422ADCDE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3C57C9-CDEE-4F4F-8062-89F87C4E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13A14F-D22C-FD43-9A96-6F0045F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72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05DB28-205C-6E40-8064-30AF0D2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D5047F-556F-4B4E-9E65-478772F93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F2BA3E-DE16-4B43-ABBC-A47FC25C9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6FFBF-642D-D141-84BB-C31EF33B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453C54-67D5-F44A-B516-C7C0D33A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4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47.png"/><Relationship Id="rId7" Type="http://schemas.openxmlformats.org/officeDocument/2006/relationships/image" Target="../media/image2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629B84E-E430-8A41-8B03-4AD642FC6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104" y="1541743"/>
            <a:ext cx="9144000" cy="2891359"/>
          </a:xfrm>
        </p:spPr>
        <p:txBody>
          <a:bodyPr>
            <a:normAutofit/>
          </a:bodyPr>
          <a:lstStyle/>
          <a:p>
            <a:r>
              <a:rPr lang="it-IT" sz="1600" dirty="0"/>
              <a:t>CORSO DI LAUREA MAGISTRALE IN FISICA</a:t>
            </a:r>
          </a:p>
          <a:p>
            <a:endParaRPr lang="it-IT" sz="1600" b="1" dirty="0"/>
          </a:p>
          <a:p>
            <a:endParaRPr lang="it-IT" b="1" dirty="0"/>
          </a:p>
          <a:p>
            <a:r>
              <a:rPr lang="it-IT" sz="2800" b="1" dirty="0"/>
              <a:t>Giuseppe Antonio Brischetto</a:t>
            </a:r>
            <a:endParaRPr lang="it-IT" sz="2800" dirty="0"/>
          </a:p>
          <a:p>
            <a:r>
              <a:rPr lang="it-IT" b="1" dirty="0"/>
              <a:t> </a:t>
            </a:r>
            <a:endParaRPr lang="it-IT" dirty="0"/>
          </a:p>
          <a:p>
            <a:r>
              <a:rPr lang="it-IT" b="1" dirty="0"/>
              <a:t>Simulazioni Monte Carlo di un sistema di rivelazione per ioni pesanti basato sulla tecnologia </a:t>
            </a:r>
            <a:r>
              <a:rPr lang="it-IT" b="1" dirty="0" err="1"/>
              <a:t>SiC-CsI</a:t>
            </a:r>
            <a:r>
              <a:rPr lang="it-IT" b="1" dirty="0"/>
              <a:t> per il progetto NUMEN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0A3B28-7167-4E44-A95C-30875591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01" y="323412"/>
            <a:ext cx="4014788" cy="10543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EA573B-5356-E244-B1B7-111B57EAF4F4}"/>
              </a:ext>
            </a:extLst>
          </p:cNvPr>
          <p:cNvSpPr txBox="1"/>
          <p:nvPr/>
        </p:nvSpPr>
        <p:spPr>
          <a:xfrm>
            <a:off x="580862" y="4993091"/>
            <a:ext cx="420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RELATORE:</a:t>
            </a:r>
            <a:endParaRPr lang="it-IT" dirty="0"/>
          </a:p>
          <a:p>
            <a:r>
              <a:rPr lang="it-IT" b="1" dirty="0"/>
              <a:t>Chiar.mo Prof. Francesco </a:t>
            </a:r>
            <a:r>
              <a:rPr lang="it-IT" b="1" dirty="0" err="1"/>
              <a:t>Cappuzzello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945E8D-AAA0-7C48-BD01-ED22C99AFC2D}"/>
              </a:ext>
            </a:extLst>
          </p:cNvPr>
          <p:cNvSpPr txBox="1"/>
          <p:nvPr/>
        </p:nvSpPr>
        <p:spPr>
          <a:xfrm>
            <a:off x="8323673" y="4993091"/>
            <a:ext cx="358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CORRELATORE:</a:t>
            </a:r>
            <a:endParaRPr lang="it-IT" dirty="0"/>
          </a:p>
          <a:p>
            <a:r>
              <a:rPr lang="it-IT" b="1" dirty="0"/>
              <a:t>Dott. L. Pandola</a:t>
            </a:r>
            <a:endParaRPr lang="it-IT" dirty="0"/>
          </a:p>
        </p:txBody>
      </p:sp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7321565-44EE-4162-B769-405280DC7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/>
          <a:stretch/>
        </p:blipFill>
        <p:spPr>
          <a:xfrm>
            <a:off x="7626089" y="316342"/>
            <a:ext cx="1395168" cy="106846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AD084D-2798-495C-8BCB-64D7CE3792A8}"/>
              </a:ext>
            </a:extLst>
          </p:cNvPr>
          <p:cNvSpPr txBox="1"/>
          <p:nvPr/>
        </p:nvSpPr>
        <p:spPr>
          <a:xfrm>
            <a:off x="4751049" y="6001941"/>
            <a:ext cx="263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22 Ottobre 2019</a:t>
            </a:r>
          </a:p>
        </p:txBody>
      </p:sp>
    </p:spTree>
    <p:extLst>
      <p:ext uri="{BB962C8B-B14F-4D97-AF65-F5344CB8AC3E}">
        <p14:creationId xmlns:p14="http://schemas.microsoft.com/office/powerpoint/2010/main" val="383742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IL TOOL DI SIMULAZIONI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B109FF-D877-4D79-A399-7B12F92B7506}"/>
              </a:ext>
            </a:extLst>
          </p:cNvPr>
          <p:cNvSpPr txBox="1"/>
          <p:nvPr/>
        </p:nvSpPr>
        <p:spPr>
          <a:xfrm>
            <a:off x="1866507" y="905713"/>
            <a:ext cx="87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Sviluppo e implementazione di un </a:t>
            </a:r>
            <a:r>
              <a:rPr lang="it-IT" sz="2400" b="1" dirty="0">
                <a:solidFill>
                  <a:srgbClr val="FF0000"/>
                </a:solidFill>
              </a:rPr>
              <a:t>tool</a:t>
            </a:r>
            <a:r>
              <a:rPr lang="it-IT" sz="2400" dirty="0"/>
              <a:t> di simulazioni che descriva: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Cinematica di reazione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Moto degli </a:t>
            </a:r>
            <a:r>
              <a:rPr lang="it-IT" sz="2400" dirty="0" err="1"/>
              <a:t>eiettili</a:t>
            </a:r>
            <a:r>
              <a:rPr lang="it-IT" sz="2400" dirty="0"/>
              <a:t> attraverso MAGNEX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Interazione con il muro di telescopi </a:t>
            </a:r>
            <a:r>
              <a:rPr lang="it-IT" sz="2400" dirty="0" err="1"/>
              <a:t>SiC-CsI</a:t>
            </a: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63623F-034D-4215-9193-5C3094A8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" y="2568234"/>
            <a:ext cx="5008112" cy="38410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6F1547-5DD5-43B8-9C6A-A36C34D33E80}"/>
              </a:ext>
            </a:extLst>
          </p:cNvPr>
          <p:cNvSpPr txBox="1"/>
          <p:nvPr/>
        </p:nvSpPr>
        <p:spPr>
          <a:xfrm>
            <a:off x="6675747" y="2824703"/>
            <a:ext cx="4610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Integrazione fra i software (</a:t>
            </a:r>
            <a:r>
              <a:rPr lang="it-IT" sz="2400" dirty="0">
                <a:solidFill>
                  <a:srgbClr val="FF0000"/>
                </a:solidFill>
              </a:rPr>
              <a:t>COSY INFINITY</a:t>
            </a:r>
            <a:r>
              <a:rPr lang="it-IT" sz="2400" dirty="0"/>
              <a:t>) dedicati al trasporto ottico degli </a:t>
            </a:r>
            <a:r>
              <a:rPr lang="it-IT" sz="2400" dirty="0" err="1"/>
              <a:t>eiettili</a:t>
            </a:r>
            <a:r>
              <a:rPr lang="it-IT" sz="2400" dirty="0"/>
              <a:t> e una specifica applicazione </a:t>
            </a:r>
            <a:r>
              <a:rPr lang="it-IT" sz="2400" dirty="0">
                <a:solidFill>
                  <a:srgbClr val="FF0000"/>
                </a:solidFill>
              </a:rPr>
              <a:t>Geant4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CA19C1-ED9C-4C4F-812F-2C95FC151028}"/>
              </a:ext>
            </a:extLst>
          </p:cNvPr>
          <p:cNvSpPr txBox="1"/>
          <p:nvPr/>
        </p:nvSpPr>
        <p:spPr>
          <a:xfrm>
            <a:off x="6675748" y="4864231"/>
            <a:ext cx="441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Obiettivo di questo lavoro: valutazione delle capacità di </a:t>
            </a:r>
            <a:r>
              <a:rPr lang="it-IT" sz="2400" b="1" dirty="0">
                <a:solidFill>
                  <a:srgbClr val="FF0000"/>
                </a:solidFill>
              </a:rPr>
              <a:t>PID</a:t>
            </a:r>
            <a:r>
              <a:rPr lang="it-IT" sz="2400" dirty="0"/>
              <a:t> e ottimizzazione della </a:t>
            </a:r>
            <a:r>
              <a:rPr lang="it-IT" sz="2400" b="1" dirty="0">
                <a:solidFill>
                  <a:srgbClr val="FF0000"/>
                </a:solidFill>
              </a:rPr>
              <a:t>granularità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20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1689755" y="857830"/>
            <a:ext cx="881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Software per la cinematica e il trasporto ottico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D0E578-18A5-433A-9B92-E23F9D2928E1}"/>
              </a:ext>
            </a:extLst>
          </p:cNvPr>
          <p:cNvSpPr txBox="1"/>
          <p:nvPr/>
        </p:nvSpPr>
        <p:spPr>
          <a:xfrm>
            <a:off x="757286" y="1554095"/>
            <a:ext cx="10526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Input: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Proiettile, bersaglio, </a:t>
            </a:r>
            <a:r>
              <a:rPr lang="it-IT" sz="3200" dirty="0" err="1"/>
              <a:t>eiettile</a:t>
            </a:r>
            <a:r>
              <a:rPr lang="it-IT" sz="3200" dirty="0"/>
              <a:t>, nucleo residuo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Energia del fascio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Rigidità magnetica di riferimento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Angolo dell’asse ottico di MAGNEX nel sistema di riferimento del laboratorio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Energia di eccitazione del sistema </a:t>
            </a:r>
            <a:r>
              <a:rPr lang="it-IT" sz="3200" dirty="0" err="1"/>
              <a:t>eiettile+nucleo</a:t>
            </a:r>
            <a:r>
              <a:rPr lang="it-IT" sz="3200" dirty="0"/>
              <a:t> residuo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940A5D-6A1D-4E92-AC64-F5243DD2A29C}"/>
              </a:ext>
            </a:extLst>
          </p:cNvPr>
          <p:cNvSpPr txBox="1"/>
          <p:nvPr/>
        </p:nvSpPr>
        <p:spPr>
          <a:xfrm>
            <a:off x="747858" y="5315311"/>
            <a:ext cx="10799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Output: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File con i valori delle osservabili rilevanti all’ingresso del FPD </a:t>
            </a:r>
          </a:p>
        </p:txBody>
      </p:sp>
    </p:spTree>
    <p:extLst>
      <p:ext uri="{BB962C8B-B14F-4D97-AF65-F5344CB8AC3E}">
        <p14:creationId xmlns:p14="http://schemas.microsoft.com/office/powerpoint/2010/main" val="215508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(II)</a:t>
            </a:r>
          </a:p>
        </p:txBody>
      </p:sp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988DF1B-A278-469F-8704-4507709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61" y="1450271"/>
            <a:ext cx="2927641" cy="2433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F89CFD-533F-4990-BD02-D72EF0E3DD45}"/>
                  </a:ext>
                </a:extLst>
              </p:cNvPr>
              <p:cNvSpPr txBox="1"/>
              <p:nvPr/>
            </p:nvSpPr>
            <p:spPr>
              <a:xfrm>
                <a:off x="480765" y="1951350"/>
                <a:ext cx="6268824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Geometria e materiali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Ciascun telescopio è formato da tre parti: </a:t>
                </a:r>
                <a:r>
                  <a:rPr lang="it-IT" sz="2800" dirty="0">
                    <a:solidFill>
                      <a:srgbClr val="FF0000"/>
                    </a:solidFill>
                  </a:rPr>
                  <a:t>volume attivo del </a:t>
                </a:r>
                <a:r>
                  <a:rPr lang="it-IT" sz="2800" dirty="0" err="1">
                    <a:solidFill>
                      <a:srgbClr val="FF0000"/>
                    </a:solidFill>
                  </a:rPr>
                  <a:t>SiC</a:t>
                </a:r>
                <a:r>
                  <a:rPr lang="it-IT" sz="2800" dirty="0"/>
                  <a:t>, </a:t>
                </a:r>
                <a:r>
                  <a:rPr lang="it-IT" sz="2800" dirty="0">
                    <a:solidFill>
                      <a:srgbClr val="00FF00"/>
                    </a:solidFill>
                  </a:rPr>
                  <a:t>volume passivato del </a:t>
                </a:r>
                <a:r>
                  <a:rPr lang="it-IT" sz="2800" dirty="0" err="1">
                    <a:solidFill>
                      <a:srgbClr val="00FF00"/>
                    </a:solidFill>
                  </a:rPr>
                  <a:t>SiC</a:t>
                </a:r>
                <a:r>
                  <a:rPr lang="it-IT" sz="2800" dirty="0"/>
                  <a:t>, </a:t>
                </a:r>
                <a:r>
                  <a:rPr lang="it-IT" sz="2800" dirty="0">
                    <a:solidFill>
                      <a:srgbClr val="0432FF"/>
                    </a:solidFill>
                  </a:rPr>
                  <a:t>cristallo di </a:t>
                </a:r>
                <a:r>
                  <a:rPr lang="it-IT" sz="2800" dirty="0" err="1">
                    <a:solidFill>
                      <a:srgbClr val="0432FF"/>
                    </a:solidFill>
                  </a:rPr>
                  <a:t>CsI</a:t>
                </a:r>
                <a:endParaRPr lang="it-IT" sz="2800" dirty="0">
                  <a:solidFill>
                    <a:srgbClr val="0432FF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Analizzate tre condizioni di granularità: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sz="2800" dirty="0"/>
                  <a:t>, </a:t>
                </a:r>
                <a14:m>
                  <m:oMath xmlns:m="http://schemas.openxmlformats.org/officeDocument/2006/math">
                    <m:r>
                      <a:rPr lang="it-IT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it-IT" sz="2800" dirty="0"/>
                  <a:t> e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Spessori: </a:t>
                </a:r>
                <a:r>
                  <a:rPr lang="it-IT" sz="2800" dirty="0" err="1">
                    <a:solidFill>
                      <a:srgbClr val="FF0000"/>
                    </a:solidFill>
                  </a:rPr>
                  <a:t>SiC</a:t>
                </a:r>
                <a:r>
                  <a:rPr lang="it-IT" sz="2800" dirty="0">
                    <a:solidFill>
                      <a:srgbClr val="FF0000"/>
                    </a:solidFill>
                  </a:rPr>
                  <a:t> VA 100 µm</a:t>
                </a:r>
                <a:r>
                  <a:rPr lang="it-IT" sz="2800" dirty="0"/>
                  <a:t>, </a:t>
                </a:r>
                <a:r>
                  <a:rPr lang="it-IT" sz="2800" dirty="0" err="1">
                    <a:solidFill>
                      <a:srgbClr val="00FF00"/>
                    </a:solidFill>
                  </a:rPr>
                  <a:t>SiC</a:t>
                </a:r>
                <a:r>
                  <a:rPr lang="it-IT" sz="2800" dirty="0">
                    <a:solidFill>
                      <a:srgbClr val="00FF00"/>
                    </a:solidFill>
                  </a:rPr>
                  <a:t> VP 350 µm</a:t>
                </a:r>
                <a:r>
                  <a:rPr lang="it-IT" sz="2800" dirty="0"/>
                  <a:t>, </a:t>
                </a:r>
                <a:r>
                  <a:rPr lang="it-IT" sz="2800" dirty="0" err="1">
                    <a:solidFill>
                      <a:srgbClr val="0432FF"/>
                    </a:solidFill>
                  </a:rPr>
                  <a:t>CsI</a:t>
                </a:r>
                <a:r>
                  <a:rPr lang="it-IT" sz="2800" dirty="0">
                    <a:solidFill>
                      <a:srgbClr val="0432FF"/>
                    </a:solidFill>
                  </a:rPr>
                  <a:t> 1 cm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F89CFD-533F-4990-BD02-D72EF0E3D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5" y="1951350"/>
                <a:ext cx="6268824" cy="3600986"/>
              </a:xfrm>
              <a:prstGeom prst="rect">
                <a:avLst/>
              </a:prstGeom>
              <a:blipFill>
                <a:blip r:embed="rId3"/>
                <a:stretch>
                  <a:fillRect l="-2529" t="-2200" r="-2724" b="-3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4225565" y="782414"/>
            <a:ext cx="37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Applicazione Geant4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F544584-4453-4EE3-A447-57154B306981}"/>
              </a:ext>
            </a:extLst>
          </p:cNvPr>
          <p:cNvSpPr/>
          <p:nvPr/>
        </p:nvSpPr>
        <p:spPr>
          <a:xfrm>
            <a:off x="7966435" y="4619130"/>
            <a:ext cx="360000" cy="18005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FAB30A-10D0-4332-A2A8-778D948B8D98}"/>
              </a:ext>
            </a:extLst>
          </p:cNvPr>
          <p:cNvSpPr/>
          <p:nvPr/>
        </p:nvSpPr>
        <p:spPr>
          <a:xfrm>
            <a:off x="8326435" y="4619129"/>
            <a:ext cx="1080000" cy="1800519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CD4248-DAA1-4958-8379-8D361C254CDA}"/>
              </a:ext>
            </a:extLst>
          </p:cNvPr>
          <p:cNvSpPr/>
          <p:nvPr/>
        </p:nvSpPr>
        <p:spPr>
          <a:xfrm>
            <a:off x="9416496" y="4614469"/>
            <a:ext cx="2160000" cy="1800519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484237-E357-4331-BD3A-198386EE6046}"/>
              </a:ext>
            </a:extLst>
          </p:cNvPr>
          <p:cNvSpPr txBox="1"/>
          <p:nvPr/>
        </p:nvSpPr>
        <p:spPr>
          <a:xfrm>
            <a:off x="7239486" y="4100782"/>
            <a:ext cx="1231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FF0000"/>
                </a:solidFill>
              </a:rPr>
              <a:t>SiC</a:t>
            </a:r>
            <a:r>
              <a:rPr lang="it-IT" sz="2600" b="1" dirty="0">
                <a:solidFill>
                  <a:srgbClr val="FF0000"/>
                </a:solidFill>
              </a:rPr>
              <a:t> VA</a:t>
            </a:r>
            <a:endParaRPr lang="it-IT" sz="26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D714A5-A75F-46DF-A2DF-31CE8DD8CA12}"/>
              </a:ext>
            </a:extLst>
          </p:cNvPr>
          <p:cNvSpPr txBox="1"/>
          <p:nvPr/>
        </p:nvSpPr>
        <p:spPr>
          <a:xfrm>
            <a:off x="8370381" y="4084303"/>
            <a:ext cx="1055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00FF00"/>
                </a:solidFill>
              </a:rPr>
              <a:t>SiC</a:t>
            </a:r>
            <a:r>
              <a:rPr lang="it-IT" sz="2600" b="1" dirty="0">
                <a:solidFill>
                  <a:srgbClr val="00FF00"/>
                </a:solidFill>
              </a:rPr>
              <a:t> VP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50D8D7-84BB-411C-83CB-1349C0E851EC}"/>
              </a:ext>
            </a:extLst>
          </p:cNvPr>
          <p:cNvSpPr txBox="1"/>
          <p:nvPr/>
        </p:nvSpPr>
        <p:spPr>
          <a:xfrm>
            <a:off x="9937800" y="4103281"/>
            <a:ext cx="1055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0432FF"/>
                </a:solidFill>
              </a:rPr>
              <a:t>CsI</a:t>
            </a:r>
            <a:endParaRPr lang="it-IT" sz="2600" b="1" dirty="0">
              <a:solidFill>
                <a:srgbClr val="0432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AB6D9D-C098-4E17-88CA-2EC1DB33D628}"/>
              </a:ext>
            </a:extLst>
          </p:cNvPr>
          <p:cNvSpPr txBox="1"/>
          <p:nvPr/>
        </p:nvSpPr>
        <p:spPr>
          <a:xfrm>
            <a:off x="10461203" y="6465165"/>
            <a:ext cx="173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in scala!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D215B518-24BA-40AC-93A7-39F52CDF14F0}"/>
              </a:ext>
            </a:extLst>
          </p:cNvPr>
          <p:cNvSpPr/>
          <p:nvPr/>
        </p:nvSpPr>
        <p:spPr>
          <a:xfrm>
            <a:off x="6825006" y="5465246"/>
            <a:ext cx="3636197" cy="144000"/>
          </a:xfrm>
          <a:prstGeom prst="rightArrow">
            <a:avLst/>
          </a:prstGeom>
          <a:ln cap="flat"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81F930-A66F-406F-9283-635D9324F9A0}"/>
              </a:ext>
            </a:extLst>
          </p:cNvPr>
          <p:cNvSpPr txBox="1"/>
          <p:nvPr/>
        </p:nvSpPr>
        <p:spPr>
          <a:xfrm>
            <a:off x="6730736" y="5118754"/>
            <a:ext cx="92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Ione</a:t>
            </a:r>
          </a:p>
        </p:txBody>
      </p:sp>
    </p:spTree>
    <p:extLst>
      <p:ext uri="{BB962C8B-B14F-4D97-AF65-F5344CB8AC3E}">
        <p14:creationId xmlns:p14="http://schemas.microsoft.com/office/powerpoint/2010/main" val="37414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(III)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944248" y="1912378"/>
            <a:ext cx="1030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Ioni simulati:  </a:t>
            </a:r>
            <a:r>
              <a:rPr lang="it-IT" sz="3200" baseline="30000" dirty="0"/>
              <a:t>20</a:t>
            </a:r>
            <a:r>
              <a:rPr lang="it-IT" sz="3200" dirty="0"/>
              <a:t>O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21</a:t>
            </a:r>
            <a:r>
              <a:rPr lang="it-IT" sz="3200" dirty="0"/>
              <a:t>O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20</a:t>
            </a:r>
            <a:r>
              <a:rPr lang="it-IT" sz="3200" dirty="0"/>
              <a:t>F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21</a:t>
            </a:r>
            <a:r>
              <a:rPr lang="it-IT" sz="3200" dirty="0"/>
              <a:t>F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20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21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22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endParaRPr lang="it-IT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4225565" y="857830"/>
            <a:ext cx="37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Applicazione Geant4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85D3A3-E104-4F6E-ABC8-BE5F2CEAA490}"/>
              </a:ext>
            </a:extLst>
          </p:cNvPr>
          <p:cNvSpPr txBox="1"/>
          <p:nvPr/>
        </p:nvSpPr>
        <p:spPr>
          <a:xfrm>
            <a:off x="944247" y="2827229"/>
            <a:ext cx="10303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Energia cinetica iniziale, posizione iniziale e direzione iniziale lette dal file di output di COSY INFINITY </a:t>
            </a:r>
            <a:endParaRPr lang="it-IT" sz="3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CC907D-763F-401F-BEF7-37A978D02939}"/>
              </a:ext>
            </a:extLst>
          </p:cNvPr>
          <p:cNvSpPr txBox="1"/>
          <p:nvPr/>
        </p:nvSpPr>
        <p:spPr>
          <a:xfrm>
            <a:off x="944248" y="4309770"/>
            <a:ext cx="1030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Stesso numero di eventi per ciascuno ione</a:t>
            </a:r>
            <a:endParaRPr lang="it-IT" sz="3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C5FC3B-55F0-4694-99A9-236F6F8389B6}"/>
              </a:ext>
            </a:extLst>
          </p:cNvPr>
          <p:cNvSpPr txBox="1"/>
          <p:nvPr/>
        </p:nvSpPr>
        <p:spPr>
          <a:xfrm>
            <a:off x="944250" y="5244910"/>
            <a:ext cx="10303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Ciascun deposito di energia viene registrato insieme alle sue coordinate      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54724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(IV)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319875" y="1321128"/>
            <a:ext cx="6163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Dati prodotti dalla simulazione scritti in un </a:t>
            </a:r>
            <a:r>
              <a:rPr lang="it-IT" sz="2800" b="1" dirty="0" err="1"/>
              <a:t>TTree</a:t>
            </a:r>
            <a:r>
              <a:rPr lang="it-IT" sz="2800" b="1" dirty="0"/>
              <a:t> di ROOT e elaborati da una macro di ROOT: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Spettri ricostruiti e allargati secondo le risoluzioni energetiche tipiche dei rivelatori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Descrizione degli effetti di raccolta di carica incompleta nel </a:t>
            </a:r>
            <a:r>
              <a:rPr lang="it-IT" sz="2800" dirty="0" err="1"/>
              <a:t>SiC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Risoluzioni energetiche tipiche assunte: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SiC</a:t>
            </a:r>
            <a:r>
              <a:rPr lang="it-IT" sz="2800" dirty="0"/>
              <a:t>: 0.8% FWHM a 25.3 </a:t>
            </a:r>
            <a:r>
              <a:rPr lang="it-IT" sz="2800" dirty="0" err="1"/>
              <a:t>MeV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CsI</a:t>
            </a:r>
            <a:r>
              <a:rPr lang="it-IT" sz="2800" dirty="0"/>
              <a:t>: 2% FWHM a 700 </a:t>
            </a:r>
            <a:r>
              <a:rPr lang="it-IT" sz="2800" dirty="0" err="1"/>
              <a:t>MeV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2774230" y="668989"/>
            <a:ext cx="664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Elaborazione post-simulazione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ED7603-71AA-43FC-A053-A06A74D8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93" y="3471421"/>
            <a:ext cx="4008561" cy="27221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A3A3CF-1734-4FF5-AD13-0474C2B09DBD}"/>
              </a:ext>
            </a:extLst>
          </p:cNvPr>
          <p:cNvSpPr txBox="1"/>
          <p:nvPr/>
        </p:nvSpPr>
        <p:spPr>
          <a:xfrm>
            <a:off x="6842677" y="6098441"/>
            <a:ext cx="5150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Lunghezza cornice totalmente inattiva: 200 µm</a:t>
            </a:r>
          </a:p>
          <a:p>
            <a:r>
              <a:rPr lang="it-IT" sz="2000" dirty="0"/>
              <a:t>Lunghezza cornice parzialmente attiva: 50 µm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3290D3-C9B6-4A38-9073-87392FBE48CE}"/>
              </a:ext>
            </a:extLst>
          </p:cNvPr>
          <p:cNvSpPr/>
          <p:nvPr/>
        </p:nvSpPr>
        <p:spPr>
          <a:xfrm>
            <a:off x="7588820" y="1266838"/>
            <a:ext cx="2232000" cy="2232000"/>
          </a:xfrm>
          <a:prstGeom prst="rect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77C9187-89A1-4C33-9992-C2CED642AF2B}"/>
              </a:ext>
            </a:extLst>
          </p:cNvPr>
          <p:cNvSpPr/>
          <p:nvPr/>
        </p:nvSpPr>
        <p:spPr>
          <a:xfrm>
            <a:off x="7799579" y="1478512"/>
            <a:ext cx="1800000" cy="1800000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E68D41-6B9D-4E08-9D88-7879CAB30213}"/>
              </a:ext>
            </a:extLst>
          </p:cNvPr>
          <p:cNvSpPr/>
          <p:nvPr/>
        </p:nvSpPr>
        <p:spPr>
          <a:xfrm>
            <a:off x="7952782" y="1624919"/>
            <a:ext cx="1512000" cy="1512000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46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(I)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9AB178D-C446-4AB2-AA87-4E4D20A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3" y="1347091"/>
            <a:ext cx="5362693" cy="430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823871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823871"/>
                <a:ext cx="4295873" cy="523220"/>
              </a:xfrm>
              <a:prstGeom prst="rect">
                <a:avLst/>
              </a:prstGeom>
              <a:blipFill>
                <a:blip r:embed="rId3"/>
                <a:stretch>
                  <a:fillRect l="-2983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28E1A48-A0D7-4725-A0A2-F62B17AD4060}"/>
                  </a:ext>
                </a:extLst>
              </p:cNvPr>
              <p:cNvSpPr txBox="1"/>
              <p:nvPr/>
            </p:nvSpPr>
            <p:spPr>
              <a:xfrm>
                <a:off x="848412" y="5854044"/>
                <a:ext cx="4506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𝑆𝑖𝐶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𝐶𝑠𝐼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28E1A48-A0D7-4725-A0A2-F62B17AD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12" y="5854044"/>
                <a:ext cx="45060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A09B1-2A88-466A-B334-1547D8170D9D}"/>
              </a:ext>
            </a:extLst>
          </p:cNvPr>
          <p:cNvSpPr txBox="1"/>
          <p:nvPr/>
        </p:nvSpPr>
        <p:spPr>
          <a:xfrm>
            <a:off x="6733488" y="1635149"/>
            <a:ext cx="42958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Buona separazione in numero atomico e in numero di massa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Eventi degradati al di sotto di ogni matrice dovuti a fenomeni di raccolta di carica incompleta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Eventi degradati a sinistra di ogni matrice dovuti a ioni che escono fuori dal </a:t>
            </a:r>
            <a:r>
              <a:rPr lang="it-IT" sz="2600" dirty="0" err="1"/>
              <a:t>CsI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35210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908714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908714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2983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210904"/>
                  </p:ext>
                </p:extLst>
              </p:nvPr>
            </p:nvGraphicFramePr>
            <p:xfrm>
              <a:off x="2756817" y="1817127"/>
              <a:ext cx="6678367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337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2803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76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Contaminazione nella ROI (%)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0.003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±0.001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0.0005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±0.0005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210904"/>
                  </p:ext>
                </p:extLst>
              </p:nvPr>
            </p:nvGraphicFramePr>
            <p:xfrm>
              <a:off x="2756817" y="1817127"/>
              <a:ext cx="6678367" cy="320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337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2803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Contaminazione nella ROI (%)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110667" r="-563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210667" r="-563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306579" r="-563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412000" r="-563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512000" r="-563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612000" r="-563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481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6230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8177"/>
                  </p:ext>
                </p:extLst>
              </p:nvPr>
            </p:nvGraphicFramePr>
            <p:xfrm>
              <a:off x="1349605" y="695595"/>
              <a:ext cx="9492791" cy="60586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0">
                      <a:extLst>
                        <a:ext uri="{9D8B030D-6E8A-4147-A177-3AD203B41FA5}">
                          <a16:colId xmlns:a16="http://schemas.microsoft.com/office/drawing/2014/main" val="1206939134"/>
                        </a:ext>
                      </a:extLst>
                    </a:gridCol>
                    <a:gridCol w="1496719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113619">
                      <a:extLst>
                        <a:ext uri="{9D8B030D-6E8A-4147-A177-3AD203B41FA5}">
                          <a16:colId xmlns:a16="http://schemas.microsoft.com/office/drawing/2014/main" val="222472218"/>
                        </a:ext>
                      </a:extLst>
                    </a:gridCol>
                    <a:gridCol w="3610593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76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Reazione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Sez. d’urto </a:t>
                          </a:r>
                          <a:r>
                            <a:rPr lang="it-IT" sz="1600" dirty="0" err="1"/>
                            <a:t>norm</a:t>
                          </a:r>
                          <a:r>
                            <a:rPr lang="it-IT" sz="1600" dirty="0"/>
                            <a:t>. al 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Frazione di stato di carica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0" dirty="0"/>
                            <a:t>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baseline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0.9963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22860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SCE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0.9993</m:t>
                              </m:r>
                            </m:oMath>
                          </a14:m>
                          <a:r>
                            <a:rPr lang="it-IT" sz="1600" b="0" dirty="0"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6.6∙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590527"/>
                      </a:ext>
                    </a:extLst>
                  </a:tr>
                  <a:tr h="15240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1-neutron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008653"/>
                      </a:ext>
                    </a:extLst>
                  </a:tr>
                  <a:tr h="1524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7940677"/>
                      </a:ext>
                    </a:extLst>
                  </a:tr>
                  <a:tr h="123613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2-neutron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22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24214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894269"/>
                      </a:ext>
                    </a:extLst>
                  </a:tr>
                  <a:tr h="123613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152164"/>
                      </a:ext>
                    </a:extLst>
                  </a:tr>
                  <a:tr h="123613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 err="1"/>
                            <a:t>Inelastic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24214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906120"/>
                      </a:ext>
                    </a:extLst>
                  </a:tr>
                  <a:tr h="123613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8878020"/>
                      </a:ext>
                    </a:extLst>
                  </a:tr>
                  <a:tr h="28956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3°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0.9993</m:t>
                              </m:r>
                            </m:oMath>
                          </a14:m>
                          <a:r>
                            <a:rPr lang="it-IT" sz="1600" b="0" dirty="0"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  <a:tr h="28956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6.6∙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912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5°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baseline="0" dirty="0"/>
                            <a:t>O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baseline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it-IT" sz="1600" baseline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0.9963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397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8177"/>
                  </p:ext>
                </p:extLst>
              </p:nvPr>
            </p:nvGraphicFramePr>
            <p:xfrm>
              <a:off x="1349605" y="695595"/>
              <a:ext cx="9492791" cy="60586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0">
                      <a:extLst>
                        <a:ext uri="{9D8B030D-6E8A-4147-A177-3AD203B41FA5}">
                          <a16:colId xmlns:a16="http://schemas.microsoft.com/office/drawing/2014/main" val="1206939134"/>
                        </a:ext>
                      </a:extLst>
                    </a:gridCol>
                    <a:gridCol w="1496719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113619">
                      <a:extLst>
                        <a:ext uri="{9D8B030D-6E8A-4147-A177-3AD203B41FA5}">
                          <a16:colId xmlns:a16="http://schemas.microsoft.com/office/drawing/2014/main" val="222472218"/>
                        </a:ext>
                      </a:extLst>
                    </a:gridCol>
                    <a:gridCol w="3610593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Reazione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Sez. d’urto </a:t>
                          </a:r>
                          <a:r>
                            <a:rPr lang="it-IT" sz="1600" dirty="0" err="1"/>
                            <a:t>norm</a:t>
                          </a:r>
                          <a:r>
                            <a:rPr lang="it-IT" sz="1600" dirty="0"/>
                            <a:t>. al 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Frazione di stato di carica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0" dirty="0"/>
                            <a:t>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60656" r="-172543" b="-1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60656" r="-675" b="-1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SCE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44545" r="-172543" b="-66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289091" r="-675" b="-14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389091" r="-675" b="-13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590527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1-neutron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63030" r="-172543" b="-34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489091" r="-675" b="-12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589091" r="-675" b="-11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00865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689091" r="-675" b="-10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40677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2-neutron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22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261446" r="-172543" b="-2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789091" r="-675" b="-9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873214" r="-675" b="-8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89426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990909" r="-675" b="-7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52164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 err="1"/>
                            <a:t>Inelastic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363636" r="-172543" b="-1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090909" r="-675" b="-6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190909" r="-675" b="-5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29061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290909" r="-675" b="-4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878020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3°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695455" r="-172543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390909" r="-675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490909" r="-675" b="-2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122235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5°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baseline="0" dirty="0"/>
                            <a:t>O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717213" r="-172543" b="-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717213" r="-675" b="-2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3977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848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767309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767309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2983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58278"/>
                  </p:ext>
                </p:extLst>
              </p:nvPr>
            </p:nvGraphicFramePr>
            <p:xfrm>
              <a:off x="1476866" y="1383490"/>
              <a:ext cx="9238268" cy="4027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76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0.904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58278"/>
                  </p:ext>
                </p:extLst>
              </p:nvPr>
            </p:nvGraphicFramePr>
            <p:xfrm>
              <a:off x="1476866" y="1383490"/>
              <a:ext cx="9238268" cy="4027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189333" r="-550"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285526" r="-550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613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390667" r="-550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484211" r="-550" b="-3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592000" r="-550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692000" r="-550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8666" t="-792000" r="-550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/>
              <p:nvPr/>
            </p:nvSpPr>
            <p:spPr>
              <a:xfrm>
                <a:off x="650449" y="5929456"/>
                <a:ext cx="4496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Rapporto S/B =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24200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±60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9" y="5929456"/>
                <a:ext cx="4496585" cy="523220"/>
              </a:xfrm>
              <a:prstGeom prst="rect">
                <a:avLst/>
              </a:prstGeom>
              <a:blipFill>
                <a:blip r:embed="rId4"/>
                <a:stretch>
                  <a:fillRect l="-2849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172DF9-FBD6-4A90-BAA3-1B37DE2E5967}"/>
              </a:ext>
            </a:extLst>
          </p:cNvPr>
          <p:cNvSpPr txBox="1"/>
          <p:nvPr/>
        </p:nvSpPr>
        <p:spPr>
          <a:xfrm>
            <a:off x="6146473" y="5891755"/>
            <a:ext cx="528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Sensibilità di misura a 5</a:t>
            </a:r>
            <a:r>
              <a:rPr lang="el-GR" sz="2800" dirty="0"/>
              <a:t>σ</a:t>
            </a:r>
            <a:r>
              <a:rPr lang="it-IT" sz="2800" dirty="0"/>
              <a:t> = 200 </a:t>
            </a:r>
            <a:r>
              <a:rPr lang="it-IT" sz="2800" dirty="0" err="1"/>
              <a:t>pb</a:t>
            </a:r>
            <a:r>
              <a:rPr lang="it-IT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87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786163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786163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2983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639CB0C-E708-42E4-8773-07443F39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0" y="1286511"/>
            <a:ext cx="5594393" cy="449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4">
                <a:extLst>
                  <a:ext uri="{FF2B5EF4-FFF2-40B4-BE49-F238E27FC236}">
                    <a16:creationId xmlns:a16="http://schemas.microsoft.com/office/drawing/2014/main" id="{BA57DD0E-16D9-48BA-A350-95BF1F310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745529"/>
                  </p:ext>
                </p:extLst>
              </p:nvPr>
            </p:nvGraphicFramePr>
            <p:xfrm>
              <a:off x="5854043" y="1420787"/>
              <a:ext cx="6231116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2073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1622073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298697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145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0.904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44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al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 90% 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CL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4">
                <a:extLst>
                  <a:ext uri="{FF2B5EF4-FFF2-40B4-BE49-F238E27FC236}">
                    <a16:creationId xmlns:a16="http://schemas.microsoft.com/office/drawing/2014/main" id="{BA57DD0E-16D9-48BA-A350-95BF1F310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745529"/>
                  </p:ext>
                </p:extLst>
              </p:nvPr>
            </p:nvGraphicFramePr>
            <p:xfrm>
              <a:off x="5854043" y="1420787"/>
              <a:ext cx="6231116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2073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1622073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298697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270667" r="-816" b="-6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370667" r="-816" b="-5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464474" r="-816" b="-42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572000" r="-816" b="-3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672000" r="-816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772000" r="-816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endParaRPr lang="it-IT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0" dirty="0"/>
                            <a:t>8</a:t>
                          </a:r>
                          <a:r>
                            <a:rPr lang="it-IT" sz="2400" baseline="30000" dirty="0"/>
                            <a:t>+</a:t>
                          </a:r>
                          <a:endParaRPr lang="it-IT" sz="2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8980" t="-872000" r="-816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F49C1F0-29CD-4424-8B5B-820ADC70C853}"/>
                  </a:ext>
                </a:extLst>
              </p:cNvPr>
              <p:cNvSpPr txBox="1"/>
              <p:nvPr/>
            </p:nvSpPr>
            <p:spPr>
              <a:xfrm>
                <a:off x="650449" y="6052980"/>
                <a:ext cx="4496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Rapporto S/B = </a:t>
                </a:r>
                <a14:m>
                  <m:oMath xmlns:m="http://schemas.openxmlformats.org/officeDocument/2006/math">
                    <m:r>
                      <a:rPr lang="it-IT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0940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±30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F49C1F0-29CD-4424-8B5B-820ADC70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9" y="6052980"/>
                <a:ext cx="4496585" cy="523220"/>
              </a:xfrm>
              <a:prstGeom prst="rect">
                <a:avLst/>
              </a:prstGeom>
              <a:blipFill>
                <a:blip r:embed="rId5"/>
                <a:stretch>
                  <a:fillRect l="-2849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248BBD7-927E-44CD-BC39-E7B5037FA6ED}"/>
              </a:ext>
            </a:extLst>
          </p:cNvPr>
          <p:cNvSpPr txBox="1"/>
          <p:nvPr/>
        </p:nvSpPr>
        <p:spPr>
          <a:xfrm>
            <a:off x="5953126" y="6036468"/>
            <a:ext cx="528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Sensibilità di misura a 5</a:t>
            </a:r>
            <a:r>
              <a:rPr lang="el-GR" sz="2800" dirty="0"/>
              <a:t>σ</a:t>
            </a:r>
            <a:r>
              <a:rPr lang="it-IT" sz="2800" dirty="0"/>
              <a:t> = 460 </a:t>
            </a:r>
            <a:r>
              <a:rPr lang="it-IT" sz="2800" dirty="0" err="1"/>
              <a:t>pb</a:t>
            </a:r>
            <a:r>
              <a:rPr lang="it-IT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85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3D5291-3F1C-9C46-A9F0-3CC695EBF2DE}"/>
              </a:ext>
            </a:extLst>
          </p:cNvPr>
          <p:cNvSpPr txBox="1"/>
          <p:nvPr/>
        </p:nvSpPr>
        <p:spPr>
          <a:xfrm>
            <a:off x="1566041" y="220718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QUESTIONI APERTE SUL NEUTRINO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73903-103A-4E1C-AAAB-92205CAA1D93}"/>
              </a:ext>
            </a:extLst>
          </p:cNvPr>
          <p:cNvSpPr txBox="1"/>
          <p:nvPr/>
        </p:nvSpPr>
        <p:spPr>
          <a:xfrm>
            <a:off x="2234155" y="1631854"/>
            <a:ext cx="315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Il neutrino oscilla 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62552AB-1749-4ECE-BBCB-47DBA983750E}"/>
              </a:ext>
            </a:extLst>
          </p:cNvPr>
          <p:cNvSpPr/>
          <p:nvPr/>
        </p:nvSpPr>
        <p:spPr>
          <a:xfrm>
            <a:off x="5525679" y="1830838"/>
            <a:ext cx="1140643" cy="245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37557F-F6C0-4F2E-934D-F1544E2CB164}"/>
              </a:ext>
            </a:extLst>
          </p:cNvPr>
          <p:cNvSpPr txBox="1"/>
          <p:nvPr/>
        </p:nvSpPr>
        <p:spPr>
          <a:xfrm>
            <a:off x="7027735" y="1628668"/>
            <a:ext cx="315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ha una </a:t>
            </a:r>
            <a:r>
              <a:rPr lang="it-IT" sz="3200" dirty="0">
                <a:solidFill>
                  <a:srgbClr val="FF0000"/>
                </a:solidFill>
              </a:rPr>
              <a:t>massa</a:t>
            </a:r>
            <a:r>
              <a:rPr lang="it-IT" sz="3200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2D4053-3806-470A-B416-8E78EBF1AC91}"/>
              </a:ext>
            </a:extLst>
          </p:cNvPr>
          <p:cNvSpPr txBox="1"/>
          <p:nvPr/>
        </p:nvSpPr>
        <p:spPr>
          <a:xfrm>
            <a:off x="3593184" y="3010736"/>
            <a:ext cx="500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Quanto vale questa massa?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3DD0E4-8CFB-4813-988B-379F08C92D26}"/>
              </a:ext>
            </a:extLst>
          </p:cNvPr>
          <p:cNvSpPr txBox="1"/>
          <p:nvPr/>
        </p:nvSpPr>
        <p:spPr>
          <a:xfrm>
            <a:off x="1835085" y="4529999"/>
            <a:ext cx="852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Il neutrino è una particella di </a:t>
            </a:r>
            <a:r>
              <a:rPr lang="it-IT" sz="3200" dirty="0">
                <a:solidFill>
                  <a:srgbClr val="FF0000"/>
                </a:solidFill>
              </a:rPr>
              <a:t>Dirac</a:t>
            </a:r>
            <a:r>
              <a:rPr lang="it-IT" sz="3200" dirty="0"/>
              <a:t> o di </a:t>
            </a:r>
            <a:r>
              <a:rPr lang="it-IT" sz="3200" dirty="0">
                <a:solidFill>
                  <a:srgbClr val="FF0000"/>
                </a:solidFill>
              </a:rPr>
              <a:t>Majorana</a:t>
            </a:r>
            <a:r>
              <a:rPr lang="it-IT" sz="3200" dirty="0"/>
              <a:t>? </a:t>
            </a:r>
          </a:p>
        </p:txBody>
      </p:sp>
      <p:pic>
        <p:nvPicPr>
          <p:cNvPr id="14" name="Immagine 13" descr="Immagine che contiene cravatta, persona, fotografia, uomo&#10;&#10;Descrizione generata automaticamente">
            <a:extLst>
              <a:ext uri="{FF2B5EF4-FFF2-40B4-BE49-F238E27FC236}">
                <a16:creationId xmlns:a16="http://schemas.microsoft.com/office/drawing/2014/main" id="{325BA077-49CE-4B43-809D-B99862A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8" y="3789812"/>
            <a:ext cx="1526989" cy="2005445"/>
          </a:xfrm>
          <a:prstGeom prst="rect">
            <a:avLst/>
          </a:prstGeom>
        </p:spPr>
      </p:pic>
      <p:pic>
        <p:nvPicPr>
          <p:cNvPr id="16" name="Immagine 15" descr="Immagine che contiene indossando, persona, fotografia, uomo&#10;&#10;Descrizione generata automaticamente">
            <a:extLst>
              <a:ext uri="{FF2B5EF4-FFF2-40B4-BE49-F238E27FC236}">
                <a16:creationId xmlns:a16="http://schemas.microsoft.com/office/drawing/2014/main" id="{C65C7054-1356-4B4E-BCE7-285C7853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957" y="3823792"/>
            <a:ext cx="1615649" cy="1997187"/>
          </a:xfrm>
          <a:prstGeom prst="rect">
            <a:avLst/>
          </a:prstGeom>
        </p:spPr>
      </p:pic>
      <p:pic>
        <p:nvPicPr>
          <p:cNvPr id="18" name="Immagine 17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D97788CA-08A2-4363-8DE6-4631602B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71" y="1186710"/>
            <a:ext cx="1796650" cy="15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4" y="1270828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4" y="1270828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1847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A09B1-2A88-466A-B334-1547D8170D9D}"/>
              </a:ext>
            </a:extLst>
          </p:cNvPr>
          <p:cNvSpPr txBox="1"/>
          <p:nvPr/>
        </p:nvSpPr>
        <p:spPr>
          <a:xfrm>
            <a:off x="6956655" y="2757240"/>
            <a:ext cx="43649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/>
              <a:t>In questo caso altri ioni devono essere considerati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/>
              <a:t>Ioni ben separati in numero atomico e numero di massa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PID ad alta energia di eccitazione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46AEA1A-BF93-48F5-B37A-C3413EDC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2" y="1784030"/>
            <a:ext cx="5508462" cy="44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01068"/>
                  </p:ext>
                </p:extLst>
              </p:nvPr>
            </p:nvGraphicFramePr>
            <p:xfrm>
              <a:off x="1476865" y="718063"/>
              <a:ext cx="9238268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550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Numero di eventi nella ROI </a:t>
                          </a:r>
                          <a:r>
                            <a:rPr lang="it-IT" sz="2000" dirty="0" err="1"/>
                            <a:t>norm</a:t>
                          </a:r>
                          <a:r>
                            <a:rPr lang="it-IT" sz="20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0.017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±0.010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521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0.907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22860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0.17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±0.03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615820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9500449"/>
                      </a:ext>
                    </a:extLst>
                  </a:tr>
                  <a:tr h="230664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23066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&lt;0.0010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±0.0001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7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5.7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±0.5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0.031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±0.004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±0.08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01068"/>
                  </p:ext>
                </p:extLst>
              </p:nvPr>
            </p:nvGraphicFramePr>
            <p:xfrm>
              <a:off x="1476865" y="718063"/>
              <a:ext cx="9238268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Numero di eventi nella ROI </a:t>
                          </a:r>
                          <a:r>
                            <a:rPr lang="it-IT" sz="2000" dirty="0" err="1"/>
                            <a:t>norm</a:t>
                          </a:r>
                          <a:r>
                            <a:rPr lang="it-IT" sz="20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84615" r="-550" b="-10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5213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284615" r="-550" b="-9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384615" r="-550" b="-8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484615" r="-550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615820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575758" r="-550" b="-6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500449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686154" r="-550" b="-5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786154" r="-550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87379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886154" r="-550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986154" r="-550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086154" r="-550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186154" r="-550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/>
              <p:nvPr/>
            </p:nvSpPr>
            <p:spPr>
              <a:xfrm>
                <a:off x="650450" y="5929456"/>
                <a:ext cx="44777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Rapporto S/B =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.0172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±0.0008</m:t>
                    </m:r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0" y="5929456"/>
                <a:ext cx="4477732" cy="461665"/>
              </a:xfrm>
              <a:prstGeom prst="rect">
                <a:avLst/>
              </a:prstGeom>
              <a:blipFill>
                <a:blip r:embed="rId3"/>
                <a:stretch>
                  <a:fillRect l="-2180" t="-10667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172DF9-FBD6-4A90-BAA3-1B37DE2E5967}"/>
              </a:ext>
            </a:extLst>
          </p:cNvPr>
          <p:cNvSpPr txBox="1"/>
          <p:nvPr/>
        </p:nvSpPr>
        <p:spPr>
          <a:xfrm>
            <a:off x="6146473" y="5891755"/>
            <a:ext cx="528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Sensibilità di misura a 5</a:t>
            </a:r>
            <a:r>
              <a:rPr lang="el-GR" sz="2400" dirty="0"/>
              <a:t>σ</a:t>
            </a:r>
            <a:r>
              <a:rPr lang="it-IT" sz="2400" dirty="0"/>
              <a:t> = 300 µb</a:t>
            </a:r>
            <a:r>
              <a:rPr lang="it-IT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3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DAE31CC-83F0-4CAB-8151-6CD89689911F}"/>
                  </a:ext>
                </a:extLst>
              </p:cNvPr>
              <p:cNvSpPr txBox="1"/>
              <p:nvPr/>
            </p:nvSpPr>
            <p:spPr>
              <a:xfrm>
                <a:off x="2385669" y="736916"/>
                <a:ext cx="7420663" cy="55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/>
                  <a:t>Studio delle correlazioni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𝑓𝑜𝑐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𝐶𝑠𝐼</m:t>
                        </m:r>
                      </m:sub>
                    </m:sSub>
                  </m:oMath>
                </a14:m>
                <a:r>
                  <a:rPr lang="it-IT" sz="2800" dirty="0"/>
                  <a:t>  e  </a:t>
                </a:r>
                <a:r>
                  <a:rPr lang="it-IT" sz="2800" dirty="0" err="1"/>
                  <a:t>tof</a:t>
                </a:r>
                <a14:m>
                  <m:oMath xmlns:m="http://schemas.openxmlformats.org/officeDocument/2006/math">
                    <m:r>
                      <a:rPr lang="it-IT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𝐶𝑠𝐼</m:t>
                        </m:r>
                      </m:sub>
                    </m:sSub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DAE31CC-83F0-4CAB-8151-6CD896899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669" y="736916"/>
                <a:ext cx="7420663" cy="557717"/>
              </a:xfrm>
              <a:prstGeom prst="rect">
                <a:avLst/>
              </a:prstGeom>
              <a:blipFill>
                <a:blip r:embed="rId2"/>
                <a:stretch>
                  <a:fillRect l="-1067" t="-10989" b="-252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474C09A6-A4CF-400B-86E4-AFD7975B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8" y="1241847"/>
            <a:ext cx="5111037" cy="4104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F43034D-EE9E-4491-BFF3-EE5C8470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51" y="1204134"/>
            <a:ext cx="5111038" cy="4104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A837D7-3126-489D-971A-0CCA5BB0D7A0}"/>
              </a:ext>
            </a:extLst>
          </p:cNvPr>
          <p:cNvSpPr txBox="1"/>
          <p:nvPr/>
        </p:nvSpPr>
        <p:spPr>
          <a:xfrm>
            <a:off x="1043610" y="5351643"/>
            <a:ext cx="4204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Non si riesce a separare lo ione di interesse dai contaminanti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5AD8E4-3C0A-4341-A9F3-F6B864DB0340}"/>
              </a:ext>
            </a:extLst>
          </p:cNvPr>
          <p:cNvSpPr txBox="1"/>
          <p:nvPr/>
        </p:nvSpPr>
        <p:spPr>
          <a:xfrm>
            <a:off x="6713096" y="5339291"/>
            <a:ext cx="420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Si riesce a separare lo ione di interesse dai contaminanti purché la risoluzione temporale sia minore di 10 ns</a:t>
            </a:r>
          </a:p>
        </p:txBody>
      </p:sp>
    </p:spTree>
    <p:extLst>
      <p:ext uri="{BB962C8B-B14F-4D97-AF65-F5344CB8AC3E}">
        <p14:creationId xmlns:p14="http://schemas.microsoft.com/office/powerpoint/2010/main" val="132863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(IX)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granularità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EDAB16-9B43-4E53-9B52-E8AB38A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00" y="1383247"/>
            <a:ext cx="6097087" cy="41404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7C9F7D-946B-42AF-816D-5699D53C28F2}"/>
              </a:ext>
            </a:extLst>
          </p:cNvPr>
          <p:cNvSpPr txBox="1"/>
          <p:nvPr/>
        </p:nvSpPr>
        <p:spPr>
          <a:xfrm>
            <a:off x="7117237" y="1875169"/>
            <a:ext cx="402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All’aumentare della superficie di rivelazione la sensibilità di misura diminuisce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8BB2AC-07E8-4F92-954B-C549046CD1B7}"/>
                  </a:ext>
                </a:extLst>
              </p:cNvPr>
              <p:cNvSpPr txBox="1"/>
              <p:nvPr/>
            </p:nvSpPr>
            <p:spPr>
              <a:xfrm>
                <a:off x="7117236" y="3690532"/>
                <a:ext cx="4025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Dal punto di vista della PID la condizione di granularità ottimale è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it-IT" sz="2400" dirty="0"/>
                  <a:t> cm</a:t>
                </a:r>
                <a:r>
                  <a:rPr lang="it-IT" sz="2400" baseline="30000" dirty="0"/>
                  <a:t>2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8BB2AC-07E8-4F92-954B-C549046C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236" y="3690532"/>
                <a:ext cx="4025245" cy="1200329"/>
              </a:xfrm>
              <a:prstGeom prst="rect">
                <a:avLst/>
              </a:prstGeom>
              <a:blipFill>
                <a:blip r:embed="rId3"/>
                <a:stretch>
                  <a:fillRect l="-2424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(X)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granularità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8BB2AC-07E8-4F92-954B-C549046CD1B7}"/>
              </a:ext>
            </a:extLst>
          </p:cNvPr>
          <p:cNvSpPr txBox="1"/>
          <p:nvPr/>
        </p:nvSpPr>
        <p:spPr>
          <a:xfrm>
            <a:off x="1566041" y="1490968"/>
            <a:ext cx="3534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Ad alti rate il pile-up può diventare significativo</a:t>
            </a:r>
            <a:endParaRPr lang="it-IT" sz="2400" baseline="300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6827DB-C6F9-427E-A6F7-BC004683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9" y="2267905"/>
            <a:ext cx="6117701" cy="415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BB02E7E-1748-4EAD-9AB3-D8C040E97353}"/>
                  </a:ext>
                </a:extLst>
              </p:cNvPr>
              <p:cNvSpPr txBox="1"/>
              <p:nvPr/>
            </p:nvSpPr>
            <p:spPr>
              <a:xfrm>
                <a:off x="6429078" y="1547942"/>
                <a:ext cx="4862264" cy="814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(&gt;1)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BB02E7E-1748-4EAD-9AB3-D8C040E9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078" y="1547942"/>
                <a:ext cx="4862264" cy="814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DF270B-A159-480F-91F8-DDF77D44021B}"/>
              </a:ext>
            </a:extLst>
          </p:cNvPr>
          <p:cNvSpPr txBox="1"/>
          <p:nvPr/>
        </p:nvSpPr>
        <p:spPr>
          <a:xfrm>
            <a:off x="6827769" y="3120596"/>
            <a:ext cx="4652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Oltre a PID e pile-up bisogna considerare anche il numero totale di dispositivi e il numero di canali per la lettura</a:t>
            </a:r>
            <a:endParaRPr lang="it-IT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A510331-0BA1-4382-B24E-9C6578B96D8D}"/>
                  </a:ext>
                </a:extLst>
              </p:cNvPr>
              <p:cNvSpPr txBox="1"/>
              <p:nvPr/>
            </p:nvSpPr>
            <p:spPr>
              <a:xfrm>
                <a:off x="6827769" y="4975788"/>
                <a:ext cx="35340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I telescopi da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400" baseline="30000" dirty="0"/>
                  <a:t> </a:t>
                </a:r>
                <a:r>
                  <a:rPr lang="it-IT" sz="2400" dirty="0"/>
                  <a:t>rappresentano il </a:t>
                </a:r>
                <a:r>
                  <a:rPr lang="it-IT" sz="2400" b="1" dirty="0">
                    <a:solidFill>
                      <a:srgbClr val="FF0000"/>
                    </a:solidFill>
                  </a:rPr>
                  <a:t>migliore compromesso</a:t>
                </a:r>
                <a:endParaRPr lang="it-IT" sz="24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A510331-0BA1-4382-B24E-9C6578B9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69" y="4975788"/>
                <a:ext cx="3534007" cy="1200329"/>
              </a:xfrm>
              <a:prstGeom prst="rect">
                <a:avLst/>
              </a:prstGeom>
              <a:blipFill>
                <a:blip r:embed="rId4"/>
                <a:stretch>
                  <a:fillRect l="-2586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95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I TELESCOPI SIC-CSI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4A13F5-6155-4E20-ACB6-F368379392F5}"/>
              </a:ext>
            </a:extLst>
          </p:cNvPr>
          <p:cNvSpPr txBox="1"/>
          <p:nvPr/>
        </p:nvSpPr>
        <p:spPr>
          <a:xfrm>
            <a:off x="2787192" y="811890"/>
            <a:ext cx="6617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Test</a:t>
            </a:r>
            <a:r>
              <a:rPr lang="it-IT" sz="2400" dirty="0"/>
              <a:t> con fascio accelerato svolto ad Aprile 2019: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Fascio di </a:t>
            </a:r>
            <a:r>
              <a:rPr lang="it-IT" sz="2400" baseline="30000" dirty="0"/>
              <a:t>20</a:t>
            </a:r>
            <a:r>
              <a:rPr lang="it-IT" sz="2400" dirty="0"/>
              <a:t>Ne</a:t>
            </a:r>
            <a:r>
              <a:rPr lang="it-IT" sz="2400" baseline="30000" dirty="0"/>
              <a:t>10+</a:t>
            </a:r>
            <a:r>
              <a:rPr lang="it-IT" sz="2400" dirty="0"/>
              <a:t> dal CS a 400 </a:t>
            </a:r>
            <a:r>
              <a:rPr lang="it-IT" sz="2400" dirty="0" err="1"/>
              <a:t>MeV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Target di </a:t>
            </a:r>
            <a:r>
              <a:rPr lang="it-IT" sz="2400" baseline="30000" dirty="0"/>
              <a:t>12</a:t>
            </a:r>
            <a:r>
              <a:rPr lang="it-IT" sz="2400" dirty="0"/>
              <a:t>C e di </a:t>
            </a:r>
            <a:r>
              <a:rPr lang="it-IT" sz="2400" baseline="30000" dirty="0"/>
              <a:t>197</a:t>
            </a:r>
            <a:r>
              <a:rPr lang="it-IT" sz="2400" dirty="0"/>
              <a:t>Au</a:t>
            </a:r>
            <a:endParaRPr lang="it-IT" sz="2400" baseline="30000" dirty="0"/>
          </a:p>
        </p:txBody>
      </p:sp>
      <p:pic>
        <p:nvPicPr>
          <p:cNvPr id="5" name="Immagine 4" descr="Immagine che contiene torta, interni, tavolo, compleanno&#10;&#10;Descrizione generata automaticamente">
            <a:extLst>
              <a:ext uri="{FF2B5EF4-FFF2-40B4-BE49-F238E27FC236}">
                <a16:creationId xmlns:a16="http://schemas.microsoft.com/office/drawing/2014/main" id="{B5582B78-4D51-45BC-BF14-E1BF380E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6" y="2253782"/>
            <a:ext cx="3456001" cy="2592000"/>
          </a:xfrm>
          <a:prstGeom prst="rect">
            <a:avLst/>
          </a:prstGeom>
        </p:spPr>
      </p:pic>
      <p:pic>
        <p:nvPicPr>
          <p:cNvPr id="7" name="Immagine 6" descr="Immagine che contiene interni, fotografia, pensile, sedendo&#10;&#10;Descrizione generata automaticamente">
            <a:extLst>
              <a:ext uri="{FF2B5EF4-FFF2-40B4-BE49-F238E27FC236}">
                <a16:creationId xmlns:a16="http://schemas.microsoft.com/office/drawing/2014/main" id="{E96D8B63-BAA0-4B6F-BF00-D4D410CA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70" y="2253782"/>
            <a:ext cx="3511296" cy="2592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B67C76-2BEF-4106-9264-CCCDF0E25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764" y="2253782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8BD4475-B5B2-4BB4-97B2-7FCC4DDBC52A}"/>
                  </a:ext>
                </a:extLst>
              </p:cNvPr>
              <p:cNvSpPr txBox="1"/>
              <p:nvPr/>
            </p:nvSpPr>
            <p:spPr>
              <a:xfrm>
                <a:off x="213674" y="5054490"/>
                <a:ext cx="14517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SiC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10 µm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8BD4475-B5B2-4BB4-97B2-7FCC4DDB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74" y="5054490"/>
                <a:ext cx="1451728" cy="923330"/>
              </a:xfrm>
              <a:prstGeom prst="rect">
                <a:avLst/>
              </a:prstGeom>
              <a:blipFill>
                <a:blip r:embed="rId5"/>
                <a:stretch>
                  <a:fillRect l="-3361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75FDBAD-2FB2-43D5-9A4A-FB7F92454CD5}"/>
                  </a:ext>
                </a:extLst>
              </p:cNvPr>
              <p:cNvSpPr txBox="1"/>
              <p:nvPr/>
            </p:nvSpPr>
            <p:spPr>
              <a:xfrm>
                <a:off x="2300146" y="5049637"/>
                <a:ext cx="16198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SiC B</a:t>
                </a:r>
              </a:p>
              <a:p>
                <a:r>
                  <a:rPr lang="it-IT" dirty="0"/>
                  <a:t>4 </a:t>
                </a:r>
                <a:r>
                  <a:rPr lang="it-IT" dirty="0" err="1"/>
                  <a:t>pad</a:t>
                </a:r>
                <a:r>
                  <a:rPr lang="it-IT" dirty="0"/>
                  <a:t> da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it-IT" dirty="0"/>
                  <a:t> mm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100 µm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75FDBAD-2FB2-43D5-9A4A-FB7F92454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46" y="5049637"/>
                <a:ext cx="1619841" cy="1200329"/>
              </a:xfrm>
              <a:prstGeom prst="rect">
                <a:avLst/>
              </a:prstGeom>
              <a:blipFill>
                <a:blip r:embed="rId6"/>
                <a:stretch>
                  <a:fillRect l="-3008" t="-2538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87B49DB-6764-47BF-A407-7F18B1F646A7}"/>
                  </a:ext>
                </a:extLst>
              </p:cNvPr>
              <p:cNvSpPr txBox="1"/>
              <p:nvPr/>
            </p:nvSpPr>
            <p:spPr>
              <a:xfrm>
                <a:off x="4421170" y="5019194"/>
                <a:ext cx="14517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err="1"/>
                  <a:t>CsI</a:t>
                </a:r>
                <a:r>
                  <a:rPr lang="it-IT" b="1" dirty="0"/>
                  <a:t>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5 mm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87B49DB-6764-47BF-A407-7F18B1F64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70" y="5019194"/>
                <a:ext cx="1451728" cy="923330"/>
              </a:xfrm>
              <a:prstGeom prst="rect">
                <a:avLst/>
              </a:prstGeom>
              <a:blipFill>
                <a:blip r:embed="rId7"/>
                <a:stretch>
                  <a:fillRect l="-3361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EB0D89-4703-47F9-BE6F-A33023842C3D}"/>
                  </a:ext>
                </a:extLst>
              </p:cNvPr>
              <p:cNvSpPr txBox="1"/>
              <p:nvPr/>
            </p:nvSpPr>
            <p:spPr>
              <a:xfrm>
                <a:off x="6477778" y="5019194"/>
                <a:ext cx="17565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CsI B</a:t>
                </a:r>
              </a:p>
              <a:p>
                <a:r>
                  <a:rPr lang="it-IT" dirty="0"/>
                  <a:t>4 regioni da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5 mm</a:t>
                </a:r>
                <a:endParaRPr lang="it-IT" baseline="30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EB0D89-4703-47F9-BE6F-A3302384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778" y="5019194"/>
                <a:ext cx="1756535" cy="1200329"/>
              </a:xfrm>
              <a:prstGeom prst="rect">
                <a:avLst/>
              </a:prstGeom>
              <a:blipFill>
                <a:blip r:embed="rId8"/>
                <a:stretch>
                  <a:fillRect l="-3125" t="-2538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3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Dati del test di Aprile 2019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C7D5E5-CF4B-492E-BC1C-046DA965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41" y="1348033"/>
            <a:ext cx="5664526" cy="45484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84FA94-92E2-405E-8959-A1BB85643B82}"/>
              </a:ext>
            </a:extLst>
          </p:cNvPr>
          <p:cNvSpPr txBox="1"/>
          <p:nvPr/>
        </p:nvSpPr>
        <p:spPr>
          <a:xfrm>
            <a:off x="7880808" y="2843743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 luoghi dei diversi ioni sono ben separati in numero atomico</a:t>
            </a:r>
          </a:p>
        </p:txBody>
      </p:sp>
    </p:spTree>
    <p:extLst>
      <p:ext uri="{BB962C8B-B14F-4D97-AF65-F5344CB8AC3E}">
        <p14:creationId xmlns:p14="http://schemas.microsoft.com/office/powerpoint/2010/main" val="3981990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Analisi dei dati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9CBC25-A37C-4888-A4D7-620C1BD0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3" y="1278990"/>
            <a:ext cx="5155873" cy="4140000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A188EE9-50BC-41CA-BA00-6BC583D9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2" y="1278990"/>
            <a:ext cx="5155873" cy="414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909438-945C-445F-A335-4D4043D9752F}"/>
              </a:ext>
            </a:extLst>
          </p:cNvPr>
          <p:cNvSpPr txBox="1"/>
          <p:nvPr/>
        </p:nvSpPr>
        <p:spPr>
          <a:xfrm>
            <a:off x="1055143" y="5631809"/>
            <a:ext cx="397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Identificazione in </a:t>
            </a:r>
            <a:r>
              <a:rPr lang="it-IT" sz="24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22AE35-1A1A-432A-84F2-EF563DE58070}"/>
                  </a:ext>
                </a:extLst>
              </p:cNvPr>
              <p:cNvSpPr txBox="1"/>
              <p:nvPr/>
            </p:nvSpPr>
            <p:spPr>
              <a:xfrm>
                <a:off x="7062941" y="5584588"/>
                <a:ext cx="3741094" cy="707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Identificazione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it-IT" sz="2400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22AE35-1A1A-432A-84F2-EF563DE58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41" y="5584588"/>
                <a:ext cx="3741094" cy="707373"/>
              </a:xfrm>
              <a:prstGeom prst="rect">
                <a:avLst/>
              </a:prstGeom>
              <a:blipFill>
                <a:blip r:embed="rId4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70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Determinazione dell’energia di eccitazione del sistema </a:t>
            </a:r>
            <a:r>
              <a:rPr lang="it-IT" sz="2800" dirty="0" err="1"/>
              <a:t>eiettile+nucleo</a:t>
            </a:r>
            <a:r>
              <a:rPr lang="it-IT" sz="2800" dirty="0"/>
              <a:t> residuo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92F835-3E19-481E-A47A-42BD03A1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41" y="1794717"/>
            <a:ext cx="5290370" cy="424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439675-9F60-410E-B278-0A8F49DE55D4}"/>
              </a:ext>
            </a:extLst>
          </p:cNvPr>
          <p:cNvSpPr txBox="1"/>
          <p:nvPr/>
        </p:nvSpPr>
        <p:spPr>
          <a:xfrm>
            <a:off x="7805393" y="2865749"/>
            <a:ext cx="3337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Simulazioni ad hoc, a diverse energie di eccitazione, prodotte dallo stesso tool </a:t>
            </a:r>
          </a:p>
        </p:txBody>
      </p:sp>
    </p:spTree>
    <p:extLst>
      <p:ext uri="{BB962C8B-B14F-4D97-AF65-F5344CB8AC3E}">
        <p14:creationId xmlns:p14="http://schemas.microsoft.com/office/powerpoint/2010/main" val="3934863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Confronto tra i dati sperimentali e quelli simulati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A4F1AA7-A29A-40D0-B9E6-48926581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16" y="1629000"/>
            <a:ext cx="5301267" cy="3600000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ABF5C63-9F0D-4FE6-93A6-1FAFB61B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7" y="1629000"/>
            <a:ext cx="5301267" cy="360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8D2F0C-A828-414D-99C7-9A0599A84C8B}"/>
              </a:ext>
            </a:extLst>
          </p:cNvPr>
          <p:cNvSpPr txBox="1"/>
          <p:nvPr/>
        </p:nvSpPr>
        <p:spPr>
          <a:xfrm>
            <a:off x="2385668" y="5637175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Significativa compatibilità</a:t>
            </a:r>
          </a:p>
        </p:txBody>
      </p:sp>
    </p:spTree>
    <p:extLst>
      <p:ext uri="{BB962C8B-B14F-4D97-AF65-F5344CB8AC3E}">
        <p14:creationId xmlns:p14="http://schemas.microsoft.com/office/powerpoint/2010/main" val="424237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3D5291-3F1C-9C46-A9F0-3CC695EBF2DE}"/>
              </a:ext>
            </a:extLst>
          </p:cNvPr>
          <p:cNvSpPr txBox="1"/>
          <p:nvPr/>
        </p:nvSpPr>
        <p:spPr>
          <a:xfrm>
            <a:off x="742037" y="243624"/>
            <a:ext cx="1070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DOPPIO DECADIMENTO BETA SENZA NEUTRINI (0</a:t>
            </a:r>
            <a:r>
              <a:rPr lang="el-GR" sz="3600" b="1" dirty="0"/>
              <a:t>νββ</a:t>
            </a:r>
            <a:r>
              <a:rPr lang="it-IT" sz="3600" b="1" dirty="0"/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E2F475-053D-F443-B1A7-3A15423FB27C}"/>
              </a:ext>
            </a:extLst>
          </p:cNvPr>
          <p:cNvSpPr txBox="1"/>
          <p:nvPr/>
        </p:nvSpPr>
        <p:spPr>
          <a:xfrm>
            <a:off x="6762702" y="3664669"/>
            <a:ext cx="490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Limiti per </a:t>
            </a:r>
            <a:r>
              <a:rPr lang="it-IT" sz="2400" baseline="30000" dirty="0"/>
              <a:t>76</a:t>
            </a:r>
            <a:r>
              <a:rPr lang="it-IT" sz="2400" dirty="0"/>
              <a:t>Ge:      </a:t>
            </a:r>
            <a:r>
              <a:rPr lang="it-IT" sz="2400" i="1" dirty="0"/>
              <a:t>T</a:t>
            </a:r>
            <a:r>
              <a:rPr lang="it-IT" sz="2400" i="1" baseline="-25000" dirty="0"/>
              <a:t>1/2</a:t>
            </a:r>
            <a:r>
              <a:rPr lang="it-IT" sz="2400" i="1" dirty="0"/>
              <a:t> &gt; 8.0 x 10</a:t>
            </a:r>
            <a:r>
              <a:rPr lang="it-IT" sz="2400" i="1" baseline="30000" dirty="0"/>
              <a:t>25</a:t>
            </a:r>
            <a:r>
              <a:rPr lang="it-IT" sz="2400" i="1" dirty="0"/>
              <a:t> </a:t>
            </a:r>
            <a:r>
              <a:rPr lang="it-IT" sz="2400" dirty="0" err="1"/>
              <a:t>yr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4992CE-D338-E449-9138-8EE2620971F9}"/>
                  </a:ext>
                </a:extLst>
              </p:cNvPr>
              <p:cNvSpPr txBox="1"/>
              <p:nvPr/>
            </p:nvSpPr>
            <p:spPr>
              <a:xfrm>
                <a:off x="6193410" y="2158490"/>
                <a:ext cx="5276193" cy="53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𝑒𝑖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4992CE-D338-E449-9138-8EE26209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10" y="2158490"/>
                <a:ext cx="5276193" cy="53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km.phys.sci.osaka-u.ac.jp/en/research/img/r01_img01.gif">
            <a:extLst>
              <a:ext uri="{FF2B5EF4-FFF2-40B4-BE49-F238E27FC236}">
                <a16:creationId xmlns:a16="http://schemas.microsoft.com/office/drawing/2014/main" id="{C17FA229-D555-2B4C-8545-C7F9701EE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8611" t="-1591" r="34" b="13280"/>
          <a:stretch/>
        </p:blipFill>
        <p:spPr bwMode="auto">
          <a:xfrm>
            <a:off x="965600" y="1631968"/>
            <a:ext cx="3179200" cy="2977009"/>
          </a:xfrm>
          <a:prstGeom prst="rect">
            <a:avLst/>
          </a:prstGeom>
          <a:noFill/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8B29AE9-7547-844F-9118-C37BC729581F}"/>
              </a:ext>
            </a:extLst>
          </p:cNvPr>
          <p:cNvSpPr/>
          <p:nvPr/>
        </p:nvSpPr>
        <p:spPr>
          <a:xfrm>
            <a:off x="139794" y="4882343"/>
            <a:ext cx="60536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Oltre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il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Modello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Standard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Accesso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massa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assoluta del neutrino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Chiarificazione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della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natura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del neutrino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Violazione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conservazione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numero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leptonico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Possibile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spiegazione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dell’asimmetria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materia-antimateria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0B908B-E67B-0648-AB1C-54234D129A2B}"/>
                  </a:ext>
                </a:extLst>
              </p:cNvPr>
              <p:cNvSpPr txBox="1"/>
              <p:nvPr/>
            </p:nvSpPr>
            <p:spPr>
              <a:xfrm>
                <a:off x="776526" y="1187150"/>
                <a:ext cx="3179200" cy="46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PrePr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𝑍</m:t>
                            </m:r>
                          </m:sub>
                          <m:sup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𝐴</m:t>
                            </m:r>
                          </m:sup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</m:sPre>
                      </m:e>
                      <m:sub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0" lang="it-IT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→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PrePr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𝑍</m:t>
                            </m:r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𝐴</m:t>
                            </m:r>
                          </m:sup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𝑌</m:t>
                            </m:r>
                          </m:e>
                        </m:sPre>
                      </m:e>
                      <m:sub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𝑁</m:t>
                        </m:r>
                        <m:r>
                          <a:rPr kumimoji="0" lang="it-IT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it-IT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0B908B-E67B-0648-AB1C-54234D1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6" y="1187150"/>
                <a:ext cx="3179200" cy="468911"/>
              </a:xfrm>
              <a:prstGeom prst="rect">
                <a:avLst/>
              </a:prstGeom>
              <a:blipFill>
                <a:blip r:embed="rId4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C29BD2-14BF-4BB8-816E-A548E5E8B532}"/>
              </a:ext>
            </a:extLst>
          </p:cNvPr>
          <p:cNvSpPr txBox="1"/>
          <p:nvPr/>
        </p:nvSpPr>
        <p:spPr>
          <a:xfrm>
            <a:off x="6762702" y="4420678"/>
            <a:ext cx="490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Limiti per </a:t>
            </a:r>
            <a:r>
              <a:rPr lang="it-IT" sz="2400" baseline="30000" dirty="0"/>
              <a:t>136</a:t>
            </a:r>
            <a:r>
              <a:rPr lang="it-IT" sz="2400" dirty="0"/>
              <a:t>Xe:      </a:t>
            </a:r>
            <a:r>
              <a:rPr lang="it-IT" sz="2400" i="1" dirty="0"/>
              <a:t>T</a:t>
            </a:r>
            <a:r>
              <a:rPr lang="it-IT" sz="2400" i="1" baseline="-25000" dirty="0"/>
              <a:t>1/2</a:t>
            </a:r>
            <a:r>
              <a:rPr lang="it-IT" sz="2400" i="1" dirty="0"/>
              <a:t> &gt; 1.1 x 10</a:t>
            </a:r>
            <a:r>
              <a:rPr lang="it-IT" sz="2400" i="1" baseline="30000" dirty="0"/>
              <a:t>26</a:t>
            </a:r>
            <a:r>
              <a:rPr lang="it-IT" sz="2400" i="1" dirty="0"/>
              <a:t> </a:t>
            </a:r>
            <a:r>
              <a:rPr lang="it-IT" sz="2400" dirty="0" err="1"/>
              <a:t>yr</a:t>
            </a:r>
            <a:endParaRPr lang="it-IT" sz="2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F4C5E90-6F56-4C2B-8274-D209E6686ED4}"/>
              </a:ext>
            </a:extLst>
          </p:cNvPr>
          <p:cNvSpPr txBox="1"/>
          <p:nvPr/>
        </p:nvSpPr>
        <p:spPr>
          <a:xfrm>
            <a:off x="4825146" y="1092880"/>
            <a:ext cx="254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Mai osservato!</a:t>
            </a:r>
          </a:p>
        </p:txBody>
      </p:sp>
    </p:spTree>
    <p:extLst>
      <p:ext uri="{BB962C8B-B14F-4D97-AF65-F5344CB8AC3E}">
        <p14:creationId xmlns:p14="http://schemas.microsoft.com/office/powerpoint/2010/main" val="11256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2FC56B-A4BC-E248-90AA-C5D545C45A1B}"/>
              </a:ext>
            </a:extLst>
          </p:cNvPr>
          <p:cNvSpPr txBox="1"/>
          <p:nvPr/>
        </p:nvSpPr>
        <p:spPr>
          <a:xfrm>
            <a:off x="1566041" y="103697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CONCLUSIONI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0A45103-FCEA-4DA4-9E31-BF4EDB015FAB}"/>
                  </a:ext>
                </a:extLst>
              </p:cNvPr>
              <p:cNvSpPr txBox="1"/>
              <p:nvPr/>
            </p:nvSpPr>
            <p:spPr>
              <a:xfrm>
                <a:off x="829558" y="1234911"/>
                <a:ext cx="1048260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Tecnologia </a:t>
                </a:r>
                <a:r>
                  <a:rPr lang="it-IT" sz="2400" dirty="0" err="1"/>
                  <a:t>SiC-CsI</a:t>
                </a:r>
                <a:r>
                  <a:rPr lang="it-IT" sz="2400" dirty="0"/>
                  <a:t> in grado di separare efficacemente gli ioni sia in numero atomico sia in numero di massa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Presenza di eventi degradati che costituiscono un fondo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Calibrazione dei due stati del telescopio non necessaria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Sensibilità di misura a 5σ del telescopio da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400" dirty="0"/>
                  <a:t> cm</a:t>
                </a:r>
                <a:r>
                  <a:rPr lang="it-IT" sz="2400" baseline="30000" dirty="0"/>
                  <a:t>2</a:t>
                </a:r>
                <a:r>
                  <a:rPr lang="it-IT" sz="2400" dirty="0"/>
                  <a:t> = 460 </a:t>
                </a:r>
                <a:r>
                  <a:rPr lang="it-IT" sz="2400" dirty="0" err="1"/>
                  <a:t>pb</a:t>
                </a:r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Per lo studio di DCE ad alta energia di eccitazione necessaria misura del tempo di volo con precisione migliore di 10 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Telescopio da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400" dirty="0"/>
                  <a:t> cm</a:t>
                </a:r>
                <a:r>
                  <a:rPr lang="it-IT" sz="2400" baseline="30000" dirty="0"/>
                  <a:t>2</a:t>
                </a:r>
                <a:r>
                  <a:rPr lang="it-IT" sz="2400" dirty="0"/>
                  <a:t> migliore compromesso tra diverse esigenze (PID, pile-up, costi, numero di canali, …)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Significativo accordo tra i dati sperimentali e quelli simulati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0A45103-FCEA-4DA4-9E31-BF4EDB0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8" y="1234911"/>
                <a:ext cx="10482607" cy="3785652"/>
              </a:xfrm>
              <a:prstGeom prst="rect">
                <a:avLst/>
              </a:prstGeom>
              <a:blipFill>
                <a:blip r:embed="rId2"/>
                <a:stretch>
                  <a:fillRect l="-756" t="-1288" b="-2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12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FE09EC-5822-284D-9518-85E9289AD844}"/>
              </a:ext>
            </a:extLst>
          </p:cNvPr>
          <p:cNvSpPr txBox="1"/>
          <p:nvPr/>
        </p:nvSpPr>
        <p:spPr>
          <a:xfrm>
            <a:off x="3384330" y="2767281"/>
            <a:ext cx="5423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i="1" dirty="0"/>
              <a:t>Grazie per la cortese attenzione!</a:t>
            </a:r>
          </a:p>
        </p:txBody>
      </p:sp>
    </p:spTree>
    <p:extLst>
      <p:ext uri="{BB962C8B-B14F-4D97-AF65-F5344CB8AC3E}">
        <p14:creationId xmlns:p14="http://schemas.microsoft.com/office/powerpoint/2010/main" val="189640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ELEMENTI DI MATRICE NUCLEARE (</a:t>
            </a:r>
            <a:r>
              <a:rPr lang="it-IT" sz="3600" b="1" dirty="0" err="1"/>
              <a:t>NMEs</a:t>
            </a:r>
            <a:r>
              <a:rPr lang="it-IT" sz="3600" b="1" dirty="0"/>
              <a:t>)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A7438F1-C944-4FCC-AD4C-E12E9F0C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91" y="1670214"/>
            <a:ext cx="7124700" cy="4705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09511E2-B55D-4237-84CE-38B19E49F72C}"/>
                  </a:ext>
                </a:extLst>
              </p:cNvPr>
              <p:cNvSpPr txBox="1"/>
              <p:nvPr/>
            </p:nvSpPr>
            <p:spPr>
              <a:xfrm>
                <a:off x="2768335" y="1212270"/>
                <a:ext cx="3538194" cy="46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p>
                      </m:sSup>
                      <m:r>
                        <m:rPr>
                          <m:nor/>
                        </m:rPr>
                        <a:rPr lang="it-IT" sz="2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2600" dirty="0"/>
                        <m:t>=</m:t>
                      </m:r>
                      <m:r>
                        <m:rPr>
                          <m:nor/>
                        </m:rPr>
                        <a:rPr lang="it-IT" sz="2600" b="0" i="0" dirty="0" smtClean="0"/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sz="2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600" b="0" i="1" dirty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𝜐𝛽𝛽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09511E2-B55D-4237-84CE-38B19E49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35" y="1212270"/>
                <a:ext cx="3538194" cy="46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2F72EE-6A99-414B-A71F-72E35273036F}"/>
              </a:ext>
            </a:extLst>
          </p:cNvPr>
          <p:cNvSpPr txBox="1"/>
          <p:nvPr/>
        </p:nvSpPr>
        <p:spPr>
          <a:xfrm>
            <a:off x="8465269" y="1998483"/>
            <a:ext cx="2922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Valutati per via teorica: Large scale shell model, IBM, QRPA, …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50DCDA-3E59-4F24-AFA3-915B19008855}"/>
              </a:ext>
            </a:extLst>
          </p:cNvPr>
          <p:cNvSpPr txBox="1"/>
          <p:nvPr/>
        </p:nvSpPr>
        <p:spPr>
          <a:xfrm>
            <a:off x="8465269" y="3733014"/>
            <a:ext cx="292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Reazioni di doppio scambio di carica (</a:t>
            </a:r>
            <a:r>
              <a:rPr lang="it-IT" sz="3200" b="1" dirty="0">
                <a:solidFill>
                  <a:srgbClr val="FF0000"/>
                </a:solidFill>
              </a:rPr>
              <a:t>DCE</a:t>
            </a:r>
            <a:r>
              <a:rPr lang="it-IT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5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REAZIONI DI DCE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B4E7DC-67D6-4F3C-9FAF-941595EA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7" y="1702090"/>
            <a:ext cx="3822971" cy="36800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0A9E57-1D2E-4D4A-98B5-406C62585002}"/>
              </a:ext>
            </a:extLst>
          </p:cNvPr>
          <p:cNvSpPr txBox="1"/>
          <p:nvPr/>
        </p:nvSpPr>
        <p:spPr>
          <a:xfrm>
            <a:off x="6571779" y="5633636"/>
            <a:ext cx="4251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Reazioni di </a:t>
            </a:r>
            <a:r>
              <a:rPr lang="it-IT" sz="3200" b="1" dirty="0">
                <a:solidFill>
                  <a:srgbClr val="FF0000"/>
                </a:solidFill>
              </a:rPr>
              <a:t>DCE</a:t>
            </a:r>
            <a:r>
              <a:rPr lang="it-IT" sz="3200" dirty="0"/>
              <a:t> indotte da ioni pesanti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44F714B-BC80-49CD-A65A-AF45C5CCD327}"/>
                  </a:ext>
                </a:extLst>
              </p:cNvPr>
              <p:cNvSpPr txBox="1"/>
              <p:nvPr/>
            </p:nvSpPr>
            <p:spPr>
              <a:xfrm>
                <a:off x="5260155" y="1659285"/>
                <a:ext cx="668360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dirty="0">
                    <a:solidFill>
                      <a:srgbClr val="FF0000"/>
                    </a:solidFill>
                  </a:rPr>
                  <a:t>DCE vs. 0</a:t>
                </a:r>
                <a:r>
                  <a:rPr lang="el-GR" sz="3200" b="1" dirty="0">
                    <a:solidFill>
                      <a:srgbClr val="FF0000"/>
                    </a:solidFill>
                  </a:rPr>
                  <a:t>νββ</a:t>
                </a:r>
                <a:endParaRPr lang="it-IT" sz="3200" dirty="0"/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Stessi stati iniziali e finali</a:t>
                </a:r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Operatori con struttura simile (short-range, Fermi, </a:t>
                </a:r>
                <a:r>
                  <a:rPr lang="it-IT" sz="3200" dirty="0" err="1"/>
                  <a:t>Gamow-Teller</a:t>
                </a:r>
                <a:r>
                  <a:rPr lang="it-IT" sz="3200" dirty="0"/>
                  <a:t>, tensoriale)</a:t>
                </a:r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Impulso lineare grande nel canale intermedio virtuale (</a:t>
                </a:r>
                <a14:m>
                  <m:oMath xmlns:m="http://schemas.openxmlformats.org/officeDocument/2006/math">
                    <m:r>
                      <a:rPr lang="it-IT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sz="3200" dirty="0"/>
                  <a:t> 100 </a:t>
                </a:r>
                <a:r>
                  <a:rPr lang="it-IT" sz="3200" dirty="0" err="1"/>
                  <a:t>MeV</a:t>
                </a:r>
                <a:r>
                  <a:rPr lang="it-IT" sz="3200" dirty="0"/>
                  <a:t>/c)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44F714B-BC80-49CD-A65A-AF45C5CCD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155" y="1659285"/>
                <a:ext cx="6683606" cy="3539430"/>
              </a:xfrm>
              <a:prstGeom prst="rect">
                <a:avLst/>
              </a:prstGeom>
              <a:blipFill>
                <a:blip r:embed="rId3"/>
                <a:stretch>
                  <a:fillRect l="-2099" t="-2238" b="-48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416CF2C-F156-447D-A948-636A03DA3DFC}"/>
                  </a:ext>
                </a:extLst>
              </p:cNvPr>
              <p:cNvSpPr txBox="1"/>
              <p:nvPr/>
            </p:nvSpPr>
            <p:spPr>
              <a:xfrm>
                <a:off x="6625580" y="1060915"/>
                <a:ext cx="4000380" cy="46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p>
                      </m:sSup>
                      <m:r>
                        <m:rPr>
                          <m:nor/>
                        </m:rPr>
                        <a:rPr lang="it-IT" sz="2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2600" dirty="0"/>
                        <m:t>=</m:t>
                      </m:r>
                      <m:r>
                        <m:rPr>
                          <m:nor/>
                        </m:rPr>
                        <a:rPr lang="it-IT" sz="2600" b="0" i="0" dirty="0" smtClean="0"/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sz="2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600" b="0" i="1" dirty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𝜐𝛽𝛽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416CF2C-F156-447D-A948-636A03DA3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80" y="1060915"/>
                <a:ext cx="4000380" cy="4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C3BCB3-A7B1-4CA9-A285-89E2ADB0BFCC}"/>
                  </a:ext>
                </a:extLst>
              </p:cNvPr>
              <p:cNvSpPr txBox="1"/>
              <p:nvPr/>
            </p:nvSpPr>
            <p:spPr>
              <a:xfrm>
                <a:off x="0" y="1016166"/>
                <a:ext cx="5798689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Pre>
                            <m:sPre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∓2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±2</m:t>
                                      </m:r>
                                    </m:sub>
                                  </m:sSub>
                                </m:e>
                              </m:sPr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±2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∓2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C3BCB3-A7B1-4CA9-A285-89E2ADB0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6166"/>
                <a:ext cx="5798689" cy="471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FFC5DF-5501-4491-86CD-1909E1A409D6}"/>
              </a:ext>
            </a:extLst>
          </p:cNvPr>
          <p:cNvSpPr txBox="1"/>
          <p:nvPr/>
        </p:nvSpPr>
        <p:spPr>
          <a:xfrm>
            <a:off x="1429730" y="5860688"/>
            <a:ext cx="375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PROGETTO NUMEN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0303B9C-3EC9-44F3-9932-177AD7CED527}"/>
              </a:ext>
            </a:extLst>
          </p:cNvPr>
          <p:cNvSpPr/>
          <p:nvPr/>
        </p:nvSpPr>
        <p:spPr>
          <a:xfrm>
            <a:off x="5316721" y="5986020"/>
            <a:ext cx="118631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NECESSITÀ DI FASCI AD ALTA INTENSITÀ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C4F65A-B2CF-4B6E-8F4C-D9CD352B7C7E}"/>
                  </a:ext>
                </a:extLst>
              </p:cNvPr>
              <p:cNvSpPr txBox="1"/>
              <p:nvPr/>
            </p:nvSpPr>
            <p:spPr>
              <a:xfrm>
                <a:off x="2956874" y="970959"/>
                <a:ext cx="62782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600" dirty="0"/>
                  <a:t>Sezione d’urto tipica dei DCE </a:t>
                </a:r>
                <a14:m>
                  <m:oMath xmlns:m="http://schemas.openxmlformats.org/officeDocument/2006/math"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sz="2600" dirty="0"/>
                  <a:t> 10 </a:t>
                </a:r>
                <a:r>
                  <a:rPr lang="it-IT" sz="2600" dirty="0" err="1"/>
                  <a:t>nb</a:t>
                </a:r>
                <a:endParaRPr lang="it-IT" sz="2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C4F65A-B2CF-4B6E-8F4C-D9CD352B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74" y="970959"/>
                <a:ext cx="6278252" cy="492443"/>
              </a:xfrm>
              <a:prstGeom prst="rect">
                <a:avLst/>
              </a:prstGeom>
              <a:blipFill>
                <a:blip r:embed="rId2"/>
                <a:stretch>
                  <a:fillRect t="-9877" b="-320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3977FB7-604A-4551-9314-8DA7A73C8CD6}"/>
                  </a:ext>
                </a:extLst>
              </p:cNvPr>
              <p:cNvSpPr txBox="1"/>
              <p:nvPr/>
            </p:nvSpPr>
            <p:spPr>
              <a:xfrm>
                <a:off x="2564550" y="1650313"/>
                <a:ext cx="706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600" dirty="0"/>
                  <a:t>Aumentare da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it-IT" sz="2600" dirty="0"/>
                  <a:t> 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it-IT" sz="2600" dirty="0"/>
                  <a:t> pps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3977FB7-604A-4551-9314-8DA7A73C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50" y="1650313"/>
                <a:ext cx="70629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F691EF-FD1D-4D62-A44D-10BD653EE72D}"/>
              </a:ext>
            </a:extLst>
          </p:cNvPr>
          <p:cNvSpPr txBox="1"/>
          <p:nvPr/>
        </p:nvSpPr>
        <p:spPr>
          <a:xfrm>
            <a:off x="4802441" y="2517361"/>
            <a:ext cx="258711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UPGRADE</a:t>
            </a:r>
          </a:p>
        </p:txBody>
      </p:sp>
      <p:pic>
        <p:nvPicPr>
          <p:cNvPr id="13" name="Immagine 12" descr="Immagine che contiene camion, edificio, giallo, largo&#10;&#10;Descrizione generata automaticamente">
            <a:extLst>
              <a:ext uri="{FF2B5EF4-FFF2-40B4-BE49-F238E27FC236}">
                <a16:creationId xmlns:a16="http://schemas.microsoft.com/office/drawing/2014/main" id="{1CC9DD71-6841-4075-AD9B-14CA7B2D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93" y="4022887"/>
            <a:ext cx="5301334" cy="2520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74101C-BCDD-4858-AC35-00C695DB6694}"/>
              </a:ext>
            </a:extLst>
          </p:cNvPr>
          <p:cNvSpPr txBox="1"/>
          <p:nvPr/>
        </p:nvSpPr>
        <p:spPr>
          <a:xfrm>
            <a:off x="847507" y="3131695"/>
            <a:ext cx="322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Ciclotrone Superconduttore K800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FC8632-50A5-47BD-91A0-8749A2943D7E}"/>
              </a:ext>
            </a:extLst>
          </p:cNvPr>
          <p:cNvSpPr txBox="1"/>
          <p:nvPr/>
        </p:nvSpPr>
        <p:spPr>
          <a:xfrm>
            <a:off x="7535652" y="3094417"/>
            <a:ext cx="295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Spettrometro Magnetico MAGNEX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47CBD72-30E3-4687-A116-CB008F4F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3" y="4022887"/>
            <a:ext cx="393340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109439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MAGNEX @ LNS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DC2054-BEA9-EA41-B112-473AA92E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76" y="1243503"/>
            <a:ext cx="5307724" cy="551941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D2E6437-7ED5-FA4D-8D01-F9ED5044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2" y="2005652"/>
            <a:ext cx="6197194" cy="35127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B93A05-4B88-0547-9CE9-E134A2686649}"/>
              </a:ext>
            </a:extLst>
          </p:cNvPr>
          <p:cNvSpPr txBox="1"/>
          <p:nvPr/>
        </p:nvSpPr>
        <p:spPr>
          <a:xfrm>
            <a:off x="8113986" y="874170"/>
            <a:ext cx="284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FPD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630338-301A-9F42-8442-F79A73DDD13E}"/>
              </a:ext>
            </a:extLst>
          </p:cNvPr>
          <p:cNvSpPr txBox="1"/>
          <p:nvPr/>
        </p:nvSpPr>
        <p:spPr>
          <a:xfrm>
            <a:off x="222312" y="795730"/>
            <a:ext cx="153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Camera di </a:t>
            </a:r>
            <a:r>
              <a:rPr lang="it-IT" sz="2400" dirty="0" err="1"/>
              <a:t>scattering</a:t>
            </a:r>
            <a:endParaRPr lang="it-IT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74BC8-6CFF-AB48-89E8-35B962E26856}"/>
              </a:ext>
            </a:extLst>
          </p:cNvPr>
          <p:cNvSpPr txBox="1"/>
          <p:nvPr/>
        </p:nvSpPr>
        <p:spPr>
          <a:xfrm>
            <a:off x="1746963" y="1319008"/>
            <a:ext cx="18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Quadrupolo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166517-74CC-294B-9FF1-B7A56E8BBC7C}"/>
              </a:ext>
            </a:extLst>
          </p:cNvPr>
          <p:cNvSpPr txBox="1"/>
          <p:nvPr/>
        </p:nvSpPr>
        <p:spPr>
          <a:xfrm>
            <a:off x="3635237" y="1297338"/>
            <a:ext cx="10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Dipolo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63C3AD-7B71-B14C-A676-FD1957048290}"/>
              </a:ext>
            </a:extLst>
          </p:cNvPr>
          <p:cNvSpPr txBox="1"/>
          <p:nvPr/>
        </p:nvSpPr>
        <p:spPr>
          <a:xfrm>
            <a:off x="4340526" y="932747"/>
            <a:ext cx="304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Focal</a:t>
            </a:r>
            <a:r>
              <a:rPr lang="it-IT" sz="2400" dirty="0"/>
              <a:t> </a:t>
            </a:r>
            <a:r>
              <a:rPr lang="it-IT" sz="2400" dirty="0" err="1"/>
              <a:t>Plane</a:t>
            </a:r>
            <a:r>
              <a:rPr lang="it-IT" sz="2400" dirty="0"/>
              <a:t> Detector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74B5C8F-CA52-1641-BA8C-0963168B730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91518" y="1626727"/>
            <a:ext cx="719221" cy="1502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6B9F569-2242-2847-BEBA-E958E39F9059}"/>
              </a:ext>
            </a:extLst>
          </p:cNvPr>
          <p:cNvCxnSpPr>
            <a:cxnSpLocks/>
          </p:cNvCxnSpPr>
          <p:nvPr/>
        </p:nvCxnSpPr>
        <p:spPr>
          <a:xfrm flipH="1">
            <a:off x="2292130" y="1759003"/>
            <a:ext cx="300323" cy="960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C0F225B-97D2-8347-B6BE-2197BD446D6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771681" y="1759003"/>
            <a:ext cx="403082" cy="960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2B99231-E223-0442-8A83-93BCCF75296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630558" y="1394412"/>
            <a:ext cx="230997" cy="1829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5FA8634-B496-4E7D-9F4B-1BB84482F212}"/>
              </a:ext>
            </a:extLst>
          </p:cNvPr>
          <p:cNvSpPr txBox="1"/>
          <p:nvPr/>
        </p:nvSpPr>
        <p:spPr>
          <a:xfrm>
            <a:off x="10211200" y="2623802"/>
            <a:ext cx="192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Massimo rate accettabile = decine di kHz</a:t>
            </a:r>
          </a:p>
        </p:txBody>
      </p:sp>
    </p:spTree>
    <p:extLst>
      <p:ext uri="{BB962C8B-B14F-4D97-AF65-F5344CB8AC3E}">
        <p14:creationId xmlns:p14="http://schemas.microsoft.com/office/powerpoint/2010/main" val="31972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109439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FUTURO FPD</a:t>
            </a:r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8956329-DFA7-4665-B42E-478F8CC8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4" y="1904027"/>
            <a:ext cx="4156642" cy="386616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15AF14-F439-43D7-84ED-2C561BC23CF8}"/>
              </a:ext>
            </a:extLst>
          </p:cNvPr>
          <p:cNvSpPr txBox="1"/>
          <p:nvPr/>
        </p:nvSpPr>
        <p:spPr>
          <a:xfrm>
            <a:off x="1000964" y="952107"/>
            <a:ext cx="340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Nuovo tracciatore a gas basato su M-THGEM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2A2961D-1343-40EB-97D9-5D2BD2C5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29" y="1500071"/>
            <a:ext cx="5772150" cy="215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4BCEB8B-4A86-43EE-BB06-0760320FD73B}"/>
                  </a:ext>
                </a:extLst>
              </p:cNvPr>
              <p:cNvSpPr txBox="1"/>
              <p:nvPr/>
            </p:nvSpPr>
            <p:spPr>
              <a:xfrm>
                <a:off x="6677469" y="972647"/>
                <a:ext cx="36637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Muro di telescopi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4BCEB8B-4A86-43EE-BB06-0760320F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469" y="972647"/>
                <a:ext cx="3663731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43DE883-0DED-440E-A7FA-3C36D852E510}"/>
                  </a:ext>
                </a:extLst>
              </p:cNvPr>
              <p:cNvSpPr txBox="1"/>
              <p:nvPr/>
            </p:nvSpPr>
            <p:spPr>
              <a:xfrm>
                <a:off x="7181412" y="3729742"/>
                <a:ext cx="3355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1230 telescopi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41 colonne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3 moduli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it-IT" dirty="0"/>
                  <a:t> dispositivi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43DE883-0DED-440E-A7FA-3C36D852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412" y="3729742"/>
                <a:ext cx="3355940" cy="923330"/>
              </a:xfrm>
              <a:prstGeom prst="rect">
                <a:avLst/>
              </a:prstGeom>
              <a:blipFill>
                <a:blip r:embed="rId5"/>
                <a:stretch>
                  <a:fillRect l="-1089" t="-3974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0E4FC0-4D91-4E48-865F-A418E742BB58}"/>
              </a:ext>
            </a:extLst>
          </p:cNvPr>
          <p:cNvSpPr txBox="1"/>
          <p:nvPr/>
        </p:nvSpPr>
        <p:spPr>
          <a:xfrm>
            <a:off x="4786501" y="5100523"/>
            <a:ext cx="415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ESIGENZA DI ALTA RESISTENZA ALLE RADIAZIONI, ALTO RATE E CAPACITÀ DI IDENTIFICAZIONE DI IONI PESANTI</a:t>
            </a:r>
          </a:p>
        </p:txBody>
      </p:sp>
    </p:spTree>
    <p:extLst>
      <p:ext uri="{BB962C8B-B14F-4D97-AF65-F5344CB8AC3E}">
        <p14:creationId xmlns:p14="http://schemas.microsoft.com/office/powerpoint/2010/main" val="30239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D5C932-AC7F-B040-AC57-FB0DA1C2D6E7}"/>
                  </a:ext>
                </a:extLst>
              </p:cNvPr>
              <p:cNvSpPr txBox="1"/>
              <p:nvPr/>
            </p:nvSpPr>
            <p:spPr>
              <a:xfrm>
                <a:off x="1566041" y="90585"/>
                <a:ext cx="90599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600" b="1" dirty="0"/>
                  <a:t>I TELESCOPI </a:t>
                </a:r>
                <a14:m>
                  <m:oMath xmlns:m="http://schemas.openxmlformats.org/officeDocument/2006/math"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it-IT" sz="3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D5C932-AC7F-B040-AC57-FB0DA1C2D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41" y="90585"/>
                <a:ext cx="9059919" cy="646331"/>
              </a:xfrm>
              <a:prstGeom prst="rect">
                <a:avLst/>
              </a:prstGeom>
              <a:blipFill>
                <a:blip r:embed="rId2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7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9225</TotalTime>
  <Words>1507</Words>
  <Application>Microsoft Office PowerPoint</Application>
  <PresentationFormat>Widescreen</PresentationFormat>
  <Paragraphs>320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PEPPE BRISCHETTO</dc:creator>
  <cp:lastModifiedBy>Peppe Brischetto</cp:lastModifiedBy>
  <cp:revision>237</cp:revision>
  <cp:lastPrinted>2019-03-15T15:43:18Z</cp:lastPrinted>
  <dcterms:created xsi:type="dcterms:W3CDTF">2019-03-11T13:12:22Z</dcterms:created>
  <dcterms:modified xsi:type="dcterms:W3CDTF">2019-10-19T18:18:51Z</dcterms:modified>
</cp:coreProperties>
</file>